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10870" r:id="rId3"/>
    <p:sldId id="10875" r:id="rId4"/>
    <p:sldId id="10827" r:id="rId5"/>
    <p:sldId id="10826" r:id="rId6"/>
    <p:sldId id="10874" r:id="rId7"/>
    <p:sldId id="10857" r:id="rId8"/>
    <p:sldId id="10876" r:id="rId9"/>
    <p:sldId id="10878" r:id="rId10"/>
    <p:sldId id="10880" r:id="rId11"/>
    <p:sldId id="10871" r:id="rId12"/>
    <p:sldId id="10879" r:id="rId13"/>
    <p:sldId id="10873" r:id="rId14"/>
    <p:sldId id="264" r:id="rId15"/>
    <p:sldId id="259" r:id="rId16"/>
    <p:sldId id="260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E23A32-0FD0-FFFA-95C5-5861F8471125}" name="Anna Hallqvist" initials="AH" userId="S::anna.hallqvist@osteraker.se::828f5252-efa9-41ba-9a69-43c491d42029" providerId="AD"/>
  <p188:author id="{46C272A0-84F9-DF96-DD88-DE01068EF0A1}" name="Maria Larsson" initials="ML" userId="S::maria.larsson@osteraker.se::34cdfcab-2560-456d-bddf-9c343840c5e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B3DB"/>
    <a:srgbClr val="79984A"/>
    <a:srgbClr val="749146"/>
    <a:srgbClr val="617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39" autoAdjust="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47B95-DEBD-42C6-A8BD-37BB05686D21}" type="datetimeFigureOut">
              <a:rPr lang="sv-SE" smtClean="0"/>
              <a:t>2026-02-10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0C901-84A0-43E6-AFC0-C38E4E6EA2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892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0C901-84A0-43E6-AFC0-C38E4E6EA2A3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3188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Kolla mailadressen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0C901-84A0-43E6-AFC0-C38E4E6EA2A3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3348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Saxa från strategin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0C901-84A0-43E6-AFC0-C38E4E6EA2A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3521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 5000 aktiva företag. I skärgården omkring 500 registrerade företag. 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Sett till antal sysselsatta i kommunen är de största branscherna vård och omsorg, utbildning, bygg, handel och företagstjänster. År 2023 stod dessa branscher tillsammans för 71 procent av de omkring 13 000 arbetstillfällen som finns i Österåkers kommun. Andelen företagare per bransch är högst inom företagstjänster, 24 procent, vilket är ungefär i nivå med Stockholms län och riket. Byggsektorn i Österåker utmärker sig jämfört med Stockholms län och riket, med 23 procent företagare i branschen. I Stockholms län ligger nivån på 14 procent företagare inom samma bransch. Andelen nystartade företag i Österåker var 5,4 per 1000 invånare under 2025, vilket är lägre än i andra kommuner i Stockholms län. Österåker hamnade på plats 57 bland Sveriges kommuner i andel nystartade företag per 1000 invånare.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0C901-84A0-43E6-AFC0-C38E4E6EA2A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8599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Källa, år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DBA5BE-1F61-4D63-BE8E-34FED5A9A75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48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Lägga till någon skärgårdskommun, tex Värmdö, </a:t>
            </a:r>
            <a:r>
              <a:rPr lang="sv-SE" dirty="0" err="1"/>
              <a:t>vallentuna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0C901-84A0-43E6-AFC0-C38E4E6EA2A3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6178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Österåker, jämförelse per myndighetsområde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0C901-84A0-43E6-AFC0-C38E4E6EA2A3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4606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0C901-84A0-43E6-AFC0-C38E4E6EA2A3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6601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0C901-84A0-43E6-AFC0-C38E4E6EA2A3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7668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Ständiga förbättringar – fortsatt arbete!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0C901-84A0-43E6-AFC0-C38E4E6EA2A3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946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EC4E5C1C-DE33-428D-86EF-1D7622CBE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263"/>
            <a:ext cx="12192000" cy="5182138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71D5FF5-9BF4-430A-BC52-C8A34E8D8E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65369" y="6583226"/>
            <a:ext cx="1004350" cy="180000"/>
          </a:xfrm>
        </p:spPr>
        <p:txBody>
          <a:bodyPr/>
          <a:lstStyle>
            <a:lvl1pPr algn="r">
              <a:defRPr/>
            </a:lvl1pPr>
          </a:lstStyle>
          <a:p>
            <a:fld id="{012E05F2-EC33-4ED2-A9D7-68847839C156}" type="datetimeFigureOut">
              <a:rPr lang="sv-SE" smtClean="0"/>
              <a:pPr/>
              <a:t>2026-02-10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628842-B077-42D5-97F1-FCB3CCBE9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AFE5-79F6-49D5-9B3D-746492EA2A9B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19F4EFE4-06D1-4B3D-9CAA-345B4044ED0B}"/>
              </a:ext>
            </a:extLst>
          </p:cNvPr>
          <p:cNvSpPr txBox="1"/>
          <p:nvPr userDrawn="1"/>
        </p:nvSpPr>
        <p:spPr>
          <a:xfrm>
            <a:off x="2127504" y="2111417"/>
            <a:ext cx="6750278" cy="787496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>
            <a:noAutofit/>
          </a:bodyPr>
          <a:lstStyle/>
          <a:p>
            <a:pPr algn="l"/>
            <a:r>
              <a:rPr lang="sv-SE" sz="4000"/>
              <a:t>Skärgårdskommunen</a:t>
            </a:r>
            <a:r>
              <a:rPr lang="sv-SE" sz="3700"/>
              <a:t> Österåker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6ED1B0B-9EB6-4145-A56A-F58A4EFBFB8F}"/>
              </a:ext>
            </a:extLst>
          </p:cNvPr>
          <p:cNvSpPr txBox="1"/>
          <p:nvPr userDrawn="1"/>
        </p:nvSpPr>
        <p:spPr>
          <a:xfrm>
            <a:off x="2127504" y="3003819"/>
            <a:ext cx="8123402" cy="525886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>
            <a:noAutofit/>
          </a:bodyPr>
          <a:lstStyle/>
          <a:p>
            <a:pPr algn="l"/>
            <a:r>
              <a:rPr lang="sv-SE" sz="2400"/>
              <a:t>–  1 100 öar, 93 mil strandlinje och ett lite härligare sätt att leva</a:t>
            </a:r>
          </a:p>
        </p:txBody>
      </p:sp>
    </p:spTree>
    <p:extLst>
      <p:ext uri="{BB962C8B-B14F-4D97-AF65-F5344CB8AC3E}">
        <p14:creationId xmlns:p14="http://schemas.microsoft.com/office/powerpoint/2010/main" val="27512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om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291A0B70-5665-4478-B7B5-D50C34F629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719329"/>
            <a:ext cx="12192000" cy="576955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7FDAFE-DC33-46E8-BAC1-AFB5E43E4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05F2-EC33-4ED2-A9D7-68847839C156}" type="datetimeFigureOut">
              <a:rPr lang="sv-SE" smtClean="0"/>
              <a:t>2026-02-10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38493CD-372C-4F13-BFFB-2953631F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D8A8EBD-946F-4B00-9B08-B677F777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AFE5-79F6-49D5-9B3D-746492EA2A9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516C880-1882-4B5F-A2B0-3C1672C834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9120" y="2659016"/>
            <a:ext cx="5462910" cy="1889696"/>
          </a:xfrm>
          <a:solidFill>
            <a:schemeClr val="bg1"/>
          </a:solidFill>
        </p:spPr>
        <p:txBody>
          <a:bodyPr lIns="360000" tIns="360000" rIns="360000" bIns="360000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1ADBF081-2F6E-4996-BCB4-F730B9BAA5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9120" y="945278"/>
            <a:ext cx="5462910" cy="1712912"/>
          </a:xfrm>
          <a:solidFill>
            <a:schemeClr val="bg1"/>
          </a:solidFill>
        </p:spPr>
        <p:txBody>
          <a:bodyPr lIns="360000" tIns="360000" rIns="720000" bIns="108000" anchor="b" anchorCtr="0"/>
          <a:lstStyle>
            <a:lvl1pPr marL="0" indent="0" algn="ctr">
              <a:buNone/>
              <a:defRPr sz="36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794709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E7BB65-873A-4EFC-A6FB-48D4215E3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202" y="720000"/>
            <a:ext cx="6497053" cy="1106349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7FDAFE-DC33-46E8-BAC1-AFB5E43E4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05F2-EC33-4ED2-A9D7-68847839C156}" type="datetimeFigureOut">
              <a:rPr lang="sv-SE" smtClean="0"/>
              <a:t>2026-02-10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38493CD-372C-4F13-BFFB-2953631F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D8A8EBD-946F-4B00-9B08-B677F777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AFE5-79F6-49D5-9B3D-746492EA2A9B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291A0B70-5665-4478-B7B5-D50C34F629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3420000" cy="212443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FDB5549E-911C-40D5-AA2D-1CB9026B8B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99932" y="2160000"/>
            <a:ext cx="3420000" cy="2124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EFE95B8C-BFA4-4E56-8B4C-961B888BF5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07863" y="2160000"/>
            <a:ext cx="3420000" cy="2124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B407E84-2C6D-443F-A039-F76B7E9F10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000" y="4647088"/>
            <a:ext cx="3420000" cy="3175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9413DB7-0EAA-4971-B16B-339199730B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99932" y="4647088"/>
            <a:ext cx="3420000" cy="3175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AD369791-0D5A-4892-A138-77E738E1AE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7863" y="4647088"/>
            <a:ext cx="3420000" cy="3175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F389766A-092F-4EC3-8773-245761055A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2162" y="4991650"/>
            <a:ext cx="3420000" cy="1080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ACCC21D6-4654-42B6-A755-367BDDB0F3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99932" y="4991650"/>
            <a:ext cx="3420000" cy="1080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2DB2BE86-FAF4-4BB3-A8C7-EB8C3273363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7349" y="4991650"/>
            <a:ext cx="3420000" cy="1080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208402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rund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E7BB65-873A-4EFC-A6FB-48D4215E3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527" y="1818785"/>
            <a:ext cx="5040000" cy="1106349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7FDAFE-DC33-46E8-BAC1-AFB5E43E4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05F2-EC33-4ED2-A9D7-68847839C156}" type="datetimeFigureOut">
              <a:rPr lang="sv-SE" smtClean="0"/>
              <a:t>2026-02-10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38493CD-372C-4F13-BFFB-2953631F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D8A8EBD-946F-4B00-9B08-B677F777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AFE5-79F6-49D5-9B3D-746492EA2A9B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291A0B70-5665-4478-B7B5-D50C34F629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0804" y="572912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FDB5549E-911C-40D5-AA2D-1CB9026B8B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9500" y="2566173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EFE95B8C-BFA4-4E56-8B4C-961B888BF5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09500" y="4552565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B407E84-2C6D-443F-A039-F76B7E9F10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46159" y="942334"/>
            <a:ext cx="3420000" cy="3175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9413DB7-0EAA-4971-B16B-339199730B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40750" y="2928800"/>
            <a:ext cx="3420000" cy="3175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AD369791-0D5A-4892-A138-77E738E1AE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29446" y="5031104"/>
            <a:ext cx="3420000" cy="3175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F389766A-092F-4EC3-8773-245761055A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46321" y="1286896"/>
            <a:ext cx="3420000" cy="792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ACCC21D6-4654-42B6-A755-367BDDB0F3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0750" y="3273362"/>
            <a:ext cx="3420000" cy="792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2DB2BE86-FAF4-4BB3-A8C7-EB8C3273363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28932" y="5375666"/>
            <a:ext cx="3420000" cy="792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2E25735A-ECCA-4207-BE8A-A559AD21BA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7527" y="3246438"/>
            <a:ext cx="5040000" cy="1401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och skriv text</a:t>
            </a:r>
          </a:p>
        </p:txBody>
      </p:sp>
    </p:spTree>
    <p:extLst>
      <p:ext uri="{BB962C8B-B14F-4D97-AF65-F5344CB8AC3E}">
        <p14:creationId xmlns:p14="http://schemas.microsoft.com/office/powerpoint/2010/main" val="980791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291A0B70-5665-4478-B7B5-D50C34F629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719329"/>
            <a:ext cx="12192000" cy="576955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7FDAFE-DC33-46E8-BAC1-AFB5E43E4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05F2-EC33-4ED2-A9D7-68847839C156}" type="datetimeFigureOut">
              <a:rPr lang="sv-SE" smtClean="0"/>
              <a:t>2026-02-10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38493CD-372C-4F13-BFFB-2953631F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D8A8EBD-946F-4B00-9B08-B677F777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AFE5-79F6-49D5-9B3D-746492EA2A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9251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3006732-DC3B-4BE5-BB0A-4AD1B31A7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05F2-EC33-4ED2-A9D7-68847839C156}" type="datetimeFigureOut">
              <a:rPr lang="sv-SE" smtClean="0"/>
              <a:t>2026-02-10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D8E87F9-58B8-4CBB-B70F-5DE0EDBDF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C358866-2554-435B-B005-75867E63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AFE5-79F6-49D5-9B3D-746492EA2A9B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E80D946-8F49-463A-83B6-177E5AE75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90326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6B6D4BF-2C0A-4801-8FA4-E11F2C7E0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05F2-EC33-4ED2-A9D7-68847839C156}" type="datetimeFigureOut">
              <a:rPr lang="sv-SE" smtClean="0"/>
              <a:t>2026-02-10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3618167-4B80-4A5E-962F-52C618FFF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0D23AA7-E8EA-451E-93BF-9B38A541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AFE5-79F6-49D5-9B3D-746492EA2A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1926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En bild som visar text, karta&#10;&#10;Automatiskt genererad beskrivning">
            <a:extLst>
              <a:ext uri="{FF2B5EF4-FFF2-40B4-BE49-F238E27FC236}">
                <a16:creationId xmlns:a16="http://schemas.microsoft.com/office/drawing/2014/main" id="{56088C45-9E25-4109-BF3F-09AEE382B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5E7BB65-873A-4EFC-A6FB-48D4215E3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18" y="168960"/>
            <a:ext cx="4056360" cy="1106349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E51F1D1-DD4E-4A35-AC41-FEED9C1D1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518" y="1368680"/>
            <a:ext cx="4056360" cy="391420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7FDAFE-DC33-46E8-BAC1-AFB5E43E4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05F2-EC33-4ED2-A9D7-68847839C156}" type="datetimeFigureOut">
              <a:rPr lang="sv-SE" smtClean="0"/>
              <a:t>2026-02-10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38493CD-372C-4F13-BFFB-2953631F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D8A8EBD-946F-4B00-9B08-B677F777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AFE5-79F6-49D5-9B3D-746492EA2A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6935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6B6D4BF-2C0A-4801-8FA4-E11F2C7E0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05F2-EC33-4ED2-A9D7-68847839C156}" type="datetimeFigureOut">
              <a:rPr lang="sv-SE" smtClean="0"/>
              <a:t>2026-02-10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3618167-4B80-4A5E-962F-52C618FFF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0D23AA7-E8EA-451E-93BF-9B38A541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AFE5-79F6-49D5-9B3D-746492EA2A9B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objekt 5" descr="En bild som visar ritning, ljus&#10;&#10;Automatiskt genererad beskrivning">
            <a:extLst>
              <a:ext uri="{FF2B5EF4-FFF2-40B4-BE49-F238E27FC236}">
                <a16:creationId xmlns:a16="http://schemas.microsoft.com/office/drawing/2014/main" id="{07CB893E-8737-4223-849D-1CF600933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182" y="2435042"/>
            <a:ext cx="4657796" cy="102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8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2B02D-FBF1-4F91-BFFD-500BFBDC4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0000"/>
            <a:ext cx="9144000" cy="1866794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6A4580E-69F6-49A6-ACF7-6BDB317D6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3826"/>
            <a:ext cx="9144000" cy="88002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71D5FF5-9BF4-430A-BC52-C8A34E8D8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05F2-EC33-4ED2-A9D7-68847839C156}" type="datetimeFigureOut">
              <a:rPr lang="sv-SE" smtClean="0"/>
              <a:t>2026-02-10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FB1BD7E-A8BA-41FE-B237-C7835DC2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628842-B077-42D5-97F1-FCB3CCBE9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AFE5-79F6-49D5-9B3D-746492EA2A9B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21B0D1D-C481-49D1-B730-F799389C2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390" y="3102539"/>
            <a:ext cx="4456562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2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16">
            <a:extLst>
              <a:ext uri="{FF2B5EF4-FFF2-40B4-BE49-F238E27FC236}">
                <a16:creationId xmlns:a16="http://schemas.microsoft.com/office/drawing/2014/main" id="{5719C7B8-C718-4A32-803F-9A421451A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" y="6875"/>
            <a:ext cx="12192158" cy="685791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C22B02D-FBF1-4F91-BFFD-500BFBDC4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0000"/>
            <a:ext cx="9144000" cy="18684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8026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E7BB65-873A-4EFC-A6FB-48D4215E3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E51F1D1-DD4E-4A35-AC41-FEED9C1D1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7FDAFE-DC33-46E8-BAC1-AFB5E43E4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05F2-EC33-4ED2-A9D7-68847839C156}" type="datetimeFigureOut">
              <a:rPr lang="sv-SE" smtClean="0"/>
              <a:t>2026-02-10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38493CD-372C-4F13-BFFB-2953631F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D8A8EBD-946F-4B00-9B08-B677F777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AFE5-79F6-49D5-9B3D-746492EA2A9B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F59E63D-B4C7-4A07-B9F2-4B2448E2C3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005" y="4421847"/>
            <a:ext cx="2272177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0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40DB09-2641-4257-9361-0A4C81E9A6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0000" y="2160000"/>
            <a:ext cx="3780000" cy="3528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2BF0F6A-6497-432E-9E9F-4EE77D823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1891" y="2160000"/>
            <a:ext cx="3780000" cy="3528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635FE75-F621-4953-AF77-33633F8B2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05F2-EC33-4ED2-A9D7-68847839C156}" type="datetimeFigureOut">
              <a:rPr lang="sv-SE" smtClean="0"/>
              <a:t>2026-02-10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A78732D-56E0-43F3-AD1B-85758E038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800E038-1549-42B4-AFA0-38538636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AFE5-79F6-49D5-9B3D-746492EA2A9B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9C0F896-BB4C-4A45-B8B9-8041B5BB10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005" y="4421847"/>
            <a:ext cx="2272177" cy="2448000"/>
          </a:xfrm>
          <a:prstGeom prst="rect">
            <a:avLst/>
          </a:prstGeom>
        </p:spPr>
      </p:pic>
      <p:sp>
        <p:nvSpPr>
          <p:cNvPr id="10" name="Rubrik 9">
            <a:extLst>
              <a:ext uri="{FF2B5EF4-FFF2-40B4-BE49-F238E27FC236}">
                <a16:creationId xmlns:a16="http://schemas.microsoft.com/office/drawing/2014/main" id="{33F00C7F-C21A-41FD-A565-D61B2D32E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7758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E7BB65-873A-4EFC-A6FB-48D4215E3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00" y="720000"/>
            <a:ext cx="4428000" cy="1106349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E51F1D1-DD4E-4A35-AC41-FEED9C1D1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000" y="2160000"/>
            <a:ext cx="4428000" cy="3528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7FDAFE-DC33-46E8-BAC1-AFB5E43E4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05F2-EC33-4ED2-A9D7-68847839C156}" type="datetimeFigureOut">
              <a:rPr lang="sv-SE" smtClean="0"/>
              <a:t>2026-02-10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38493CD-372C-4F13-BFFB-2953631F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D8A8EBD-946F-4B00-9B08-B677F777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AFE5-79F6-49D5-9B3D-746492EA2A9B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291A0B70-5665-4478-B7B5-D50C34F629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62677" y="900649"/>
            <a:ext cx="5032637" cy="478735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4224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 utfall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E7BB65-873A-4EFC-A6FB-48D4215E3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00" y="720000"/>
            <a:ext cx="4428000" cy="1106349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E51F1D1-DD4E-4A35-AC41-FEED9C1D1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000" y="2160000"/>
            <a:ext cx="4428000" cy="3528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7FDAFE-DC33-46E8-BAC1-AFB5E43E4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05F2-EC33-4ED2-A9D7-68847839C156}" type="datetimeFigureOut">
              <a:rPr lang="sv-SE" smtClean="0"/>
              <a:t>2026-02-10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38493CD-372C-4F13-BFFB-2953631F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D8A8EBD-946F-4B00-9B08-B677F777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AFE5-79F6-49D5-9B3D-746492EA2A9B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291A0B70-5665-4478-B7B5-D50C34F629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3413" y="900000"/>
            <a:ext cx="6478587" cy="478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3101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E7BB65-873A-4EFC-A6FB-48D4215E3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99" y="720000"/>
            <a:ext cx="4634905" cy="1106349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E51F1D1-DD4E-4A35-AC41-FEED9C1D1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999" y="2160000"/>
            <a:ext cx="4634905" cy="3528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7FDAFE-DC33-46E8-BAC1-AFB5E43E4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05F2-EC33-4ED2-A9D7-68847839C156}" type="datetimeFigureOut">
              <a:rPr lang="sv-SE" smtClean="0"/>
              <a:t>2026-02-10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38493CD-372C-4F13-BFFB-2953631F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D8A8EBD-946F-4B00-9B08-B677F777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AFE5-79F6-49D5-9B3D-746492EA2A9B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291A0B70-5665-4478-B7B5-D50C34F629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37065" y="0"/>
            <a:ext cx="5254935" cy="685799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8039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E7BB65-873A-4EFC-A6FB-48D4215E3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202" y="720000"/>
            <a:ext cx="6497053" cy="1106349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7FDAFE-DC33-46E8-BAC1-AFB5E43E4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05F2-EC33-4ED2-A9D7-68847839C156}" type="datetimeFigureOut">
              <a:rPr lang="sv-SE" smtClean="0"/>
              <a:t>2026-02-10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38493CD-372C-4F13-BFFB-2953631F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D8A8EBD-946F-4B00-9B08-B677F777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AFE5-79F6-49D5-9B3D-746492EA2A9B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291A0B70-5665-4478-B7B5-D50C34F629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53203" y="2168525"/>
            <a:ext cx="6497053" cy="351947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835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7223E0B-73BE-488C-91C3-FF6C3C593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0" y="720000"/>
            <a:ext cx="8231891" cy="11063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6634744-BBDC-4095-8961-ADBCBD8A0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0000" y="2160000"/>
            <a:ext cx="8231891" cy="35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64B2FA0-30D3-4A70-9C6D-6BC40630A7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1322" y="6583226"/>
            <a:ext cx="100435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012E05F2-EC33-4ED2-A9D7-68847839C156}" type="datetimeFigureOut">
              <a:rPr lang="sv-SE" smtClean="0"/>
              <a:pPr/>
              <a:t>2026-02-10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6E82EBC-347D-498A-84A3-675CBBB9F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583226"/>
            <a:ext cx="41148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347D104-0BB2-4350-814A-7E35FCE85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9120" y="6583226"/>
            <a:ext cx="25151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89E0AFE5-79F6-49D5-9B3D-746492EA2A9B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D6395950-92C5-490F-9D92-CC501D029AA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20" y="251139"/>
            <a:ext cx="1260000" cy="27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9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0" r:id="rId4"/>
    <p:sldLayoutId id="2147483652" r:id="rId5"/>
    <p:sldLayoutId id="2147483666" r:id="rId6"/>
    <p:sldLayoutId id="2147483662" r:id="rId7"/>
    <p:sldLayoutId id="2147483665" r:id="rId8"/>
    <p:sldLayoutId id="2147483667" r:id="rId9"/>
    <p:sldLayoutId id="2147483664" r:id="rId10"/>
    <p:sldLayoutId id="2147483668" r:id="rId11"/>
    <p:sldLayoutId id="2147483669" r:id="rId12"/>
    <p:sldLayoutId id="2147483663" r:id="rId13"/>
    <p:sldLayoutId id="2147483654" r:id="rId14"/>
    <p:sldLayoutId id="2147483655" r:id="rId15"/>
    <p:sldLayoutId id="2147483670" r:id="rId16"/>
    <p:sldLayoutId id="214748367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5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C0FE02D-8800-0B76-B827-097C225A56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5" b="-125"/>
          <a:stretch>
            <a:fillRect/>
          </a:stretch>
        </p:blipFill>
        <p:spPr>
          <a:xfrm>
            <a:off x="0" y="4762"/>
            <a:ext cx="12420600" cy="6986588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DAA61834-D438-FFF8-48BE-77317AEBEB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81715" y="2807855"/>
            <a:ext cx="12192000" cy="6862354"/>
          </a:xfrm>
          <a:prstGeom prst="rect">
            <a:avLst/>
          </a:prstGeom>
        </p:spPr>
      </p:pic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97D08BE2-5399-4A2B-2D34-B1FBE620AAA5}"/>
              </a:ext>
            </a:extLst>
          </p:cNvPr>
          <p:cNvSpPr/>
          <p:nvPr/>
        </p:nvSpPr>
        <p:spPr>
          <a:xfrm>
            <a:off x="596901" y="4660901"/>
            <a:ext cx="11164454" cy="2008908"/>
          </a:xfrm>
          <a:prstGeom prst="roundRect">
            <a:avLst/>
          </a:prstGeom>
          <a:solidFill>
            <a:srgbClr val="96B3D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ctr"/>
            <a:r>
              <a:rPr lang="sv-SE" sz="60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Tillsammans för Näringslivets Utveckling</a:t>
            </a:r>
          </a:p>
        </p:txBody>
      </p:sp>
      <p:pic>
        <p:nvPicPr>
          <p:cNvPr id="5" name="Bildobjekt 4" descr="En bild som visar text, Teckensnitt, Grafik, logotyp&#10;&#10;AI-genererat innehåll kan vara felaktigt.">
            <a:extLst>
              <a:ext uri="{FF2B5EF4-FFF2-40B4-BE49-F238E27FC236}">
                <a16:creationId xmlns:a16="http://schemas.microsoft.com/office/drawing/2014/main" id="{B54412F8-66C7-8B2C-3126-6BA523F3D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840" y="203779"/>
            <a:ext cx="2364104" cy="50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56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design&#10;&#10;AI-genererat innehåll kan vara felaktigt.">
            <a:extLst>
              <a:ext uri="{FF2B5EF4-FFF2-40B4-BE49-F238E27FC236}">
                <a16:creationId xmlns:a16="http://schemas.microsoft.com/office/drawing/2014/main" id="{F8DBC417-9017-3CC6-3574-53BC0DA31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91" y="0"/>
            <a:ext cx="7204364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6284E162-8E39-9DF6-5FFD-F44F20BCE06C}"/>
              </a:ext>
            </a:extLst>
          </p:cNvPr>
          <p:cNvSpPr txBox="1"/>
          <p:nvPr/>
        </p:nvSpPr>
        <p:spPr>
          <a:xfrm>
            <a:off x="9929091" y="6400800"/>
            <a:ext cx="1984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Källa: Svenskt näringsliv 2025</a:t>
            </a:r>
          </a:p>
        </p:txBody>
      </p:sp>
    </p:spTree>
    <p:extLst>
      <p:ext uri="{BB962C8B-B14F-4D97-AF65-F5344CB8AC3E}">
        <p14:creationId xmlns:p14="http://schemas.microsoft.com/office/powerpoint/2010/main" val="1854418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nummer, Teckensnitt">
            <a:extLst>
              <a:ext uri="{FF2B5EF4-FFF2-40B4-BE49-F238E27FC236}">
                <a16:creationId xmlns:a16="http://schemas.microsoft.com/office/drawing/2014/main" id="{139257BA-E531-D8AA-4FDF-36FEDDE64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803" y="1780200"/>
            <a:ext cx="5454930" cy="306720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6BF6834-B967-957E-2CD6-EF14B31AFB92}"/>
              </a:ext>
            </a:extLst>
          </p:cNvPr>
          <p:cNvSpPr txBox="1"/>
          <p:nvPr/>
        </p:nvSpPr>
        <p:spPr>
          <a:xfrm>
            <a:off x="9929091" y="6400800"/>
            <a:ext cx="1984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Källa: Svenskt näringsliv 2025</a:t>
            </a:r>
          </a:p>
        </p:txBody>
      </p:sp>
    </p:spTree>
    <p:extLst>
      <p:ext uri="{BB962C8B-B14F-4D97-AF65-F5344CB8AC3E}">
        <p14:creationId xmlns:p14="http://schemas.microsoft.com/office/powerpoint/2010/main" val="3349320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8B82A8-390B-0FED-FB8A-55AC38F56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Prioriterade områden enligt företagen som svarat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947CC2-FFC4-5D3A-5DEA-356AC6A44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Minskad brottslighet och ökad trygghet		35%</a:t>
            </a:r>
          </a:p>
          <a:p>
            <a:r>
              <a:rPr lang="sv-SE" dirty="0"/>
              <a:t>Kortare handläggningstider				27%			</a:t>
            </a:r>
          </a:p>
          <a:p>
            <a:r>
              <a:rPr lang="sv-SE" dirty="0"/>
              <a:t>Bättre dialog mellan kommunen och företagen		26%</a:t>
            </a:r>
          </a:p>
          <a:p>
            <a:r>
              <a:rPr lang="sv-SE" dirty="0"/>
              <a:t>Lätt att lösa ärenden digitalt			22%</a:t>
            </a:r>
          </a:p>
          <a:p>
            <a:r>
              <a:rPr lang="sv-SE" dirty="0"/>
              <a:t>Mer samarbete mellan skolan och lokala företag	21%</a:t>
            </a:r>
          </a:p>
          <a:p>
            <a:r>
              <a:rPr lang="sv-SE" dirty="0"/>
              <a:t>Bättre förståelse för företagande hos kommunens 	20%</a:t>
            </a:r>
          </a:p>
          <a:p>
            <a:pPr marL="457200" lvl="1" indent="0">
              <a:buNone/>
            </a:pPr>
            <a:r>
              <a:rPr lang="sv-SE" sz="1800" dirty="0"/>
              <a:t>beslutsfattare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1F3F88D-163B-8612-7191-DD0160B7CB7F}"/>
              </a:ext>
            </a:extLst>
          </p:cNvPr>
          <p:cNvSpPr txBox="1"/>
          <p:nvPr/>
        </p:nvSpPr>
        <p:spPr>
          <a:xfrm>
            <a:off x="7370618" y="6391564"/>
            <a:ext cx="1984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Källa: Svenskt näringsliv 2025</a:t>
            </a:r>
          </a:p>
        </p:txBody>
      </p:sp>
    </p:spTree>
    <p:extLst>
      <p:ext uri="{BB962C8B-B14F-4D97-AF65-F5344CB8AC3E}">
        <p14:creationId xmlns:p14="http://schemas.microsoft.com/office/powerpoint/2010/main" val="2352537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86B44B46-56CE-0F37-D827-A4221C5B8306}"/>
              </a:ext>
            </a:extLst>
          </p:cNvPr>
          <p:cNvSpPr/>
          <p:nvPr/>
        </p:nvSpPr>
        <p:spPr>
          <a:xfrm>
            <a:off x="355600" y="1270000"/>
            <a:ext cx="3586480" cy="54229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v-SE" sz="2400" dirty="0">
                <a:solidFill>
                  <a:schemeClr val="accent1">
                    <a:lumMod val="75000"/>
                  </a:schemeClr>
                </a:solidFill>
              </a:rPr>
              <a:t>Växande näringsliv</a:t>
            </a:r>
          </a:p>
          <a:p>
            <a:endParaRPr lang="sv-SE" dirty="0"/>
          </a:p>
          <a:p>
            <a:pPr algn="ctr"/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Det ska vara attraktivt och hållbart för företag att verka, växa och etablera sig i Österåkers kommun. </a:t>
            </a:r>
          </a:p>
          <a:p>
            <a:pPr algn="ctr"/>
            <a:endParaRPr lang="sv-SE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accent1">
                    <a:lumMod val="75000"/>
                  </a:schemeClr>
                </a:solidFill>
              </a:rPr>
              <a:t>Bidra till utveckling av näringslivet på landsbygd och skärgård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accent1">
                    <a:lumMod val="75000"/>
                  </a:schemeClr>
                </a:solidFill>
              </a:rPr>
              <a:t>Bidra till utveckling av besöksnäringen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accent1">
                    <a:lumMod val="75000"/>
                  </a:schemeClr>
                </a:solidFill>
              </a:rPr>
              <a:t>Verka för att flera kan både bo och arbeta i Österåker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accent1">
                    <a:lumMod val="75000"/>
                  </a:schemeClr>
                </a:solidFill>
              </a:rPr>
              <a:t>Utveckla stöd för nystartade företag och till unga entreprenörer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accent1">
                    <a:lumMod val="75000"/>
                  </a:schemeClr>
                </a:solidFill>
              </a:rPr>
              <a:t>Stärka samverkan mellan utbildning och näringsliv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D980F857-ECE2-0629-EC26-99BF792095EC}"/>
              </a:ext>
            </a:extLst>
          </p:cNvPr>
          <p:cNvSpPr/>
          <p:nvPr/>
        </p:nvSpPr>
        <p:spPr>
          <a:xfrm>
            <a:off x="4104640" y="1270000"/>
            <a:ext cx="3789680" cy="54229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2400" dirty="0">
                <a:solidFill>
                  <a:schemeClr val="accent1">
                    <a:lumMod val="75000"/>
                  </a:schemeClr>
                </a:solidFill>
              </a:rPr>
              <a:t>Tryggt näringsliv</a:t>
            </a:r>
          </a:p>
          <a:p>
            <a:endParaRPr lang="sv-SE" dirty="0"/>
          </a:p>
          <a:p>
            <a:pPr algn="ctr"/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Det ska vara tryggt att verka i Österåkers kommun. Kommunen tillsammans med lokala näringslivet ska bidra till en robust kommun. </a:t>
            </a:r>
          </a:p>
          <a:p>
            <a:pPr algn="ctr"/>
            <a:endParaRPr lang="sv-SE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accent1">
                    <a:lumMod val="75000"/>
                  </a:schemeClr>
                </a:solidFill>
              </a:rPr>
              <a:t>Utveckla brottsförebyggande arbete genom nära samverkan med företag, polis och andra aktörer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accent1">
                    <a:lumMod val="75000"/>
                  </a:schemeClr>
                </a:solidFill>
              </a:rPr>
              <a:t>Motverka oseriösa aktörer genom ökad kunskap, samordnad uppföljning och snabbt agerande vid behov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accent1">
                    <a:lumMod val="75000"/>
                  </a:schemeClr>
                </a:solidFill>
              </a:rPr>
              <a:t>Öka beredskapen i samverkan med företag och civilsamhälle</a:t>
            </a:r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DCE2A176-5771-0572-334B-E922A11EDF98}"/>
              </a:ext>
            </a:extLst>
          </p:cNvPr>
          <p:cNvSpPr/>
          <p:nvPr/>
        </p:nvSpPr>
        <p:spPr>
          <a:xfrm>
            <a:off x="8046720" y="1270000"/>
            <a:ext cx="3789680" cy="54229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2400" dirty="0">
                <a:solidFill>
                  <a:schemeClr val="accent1">
                    <a:lumMod val="75000"/>
                  </a:schemeClr>
                </a:solidFill>
              </a:rPr>
              <a:t>Effektiv och tillgänglig kommun</a:t>
            </a:r>
          </a:p>
          <a:p>
            <a:pPr algn="ctr"/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Kommunens förvaltningar ska underlätta för företag att verka, växa och etablera sig. </a:t>
            </a:r>
          </a:p>
          <a:p>
            <a:endParaRPr lang="sv-SE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sv-SE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accent1">
                    <a:lumMod val="75000"/>
                  </a:schemeClr>
                </a:solidFill>
              </a:rPr>
              <a:t>Förenkla kontakt med kommunen genom tydliga vägar in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accent1">
                    <a:lumMod val="75000"/>
                  </a:schemeClr>
                </a:solidFill>
              </a:rPr>
              <a:t>Utveckla webb och information utifrån företagens behov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accent1">
                    <a:lumMod val="75000"/>
                  </a:schemeClr>
                </a:solidFill>
              </a:rPr>
              <a:t>Fortsätta att förenkla processer och korta handläggningstider genom digitalisering och automatisering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accent1">
                    <a:lumMod val="75000"/>
                  </a:schemeClr>
                </a:solidFill>
              </a:rPr>
              <a:t>Öka kunskap och förståelse för företagares förutsättningar hos kommunens förvaltningar och beslutsfattare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accent1">
                    <a:lumMod val="75000"/>
                  </a:schemeClr>
                </a:solidFill>
              </a:rPr>
              <a:t>Stärka möjligheter för lokala och mindre företag att delta i upphandlingar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1F12ED1-9A57-DF2C-050D-669AD817D11C}"/>
              </a:ext>
            </a:extLst>
          </p:cNvPr>
          <p:cNvSpPr txBox="1">
            <a:spLocks/>
          </p:cNvSpPr>
          <p:nvPr/>
        </p:nvSpPr>
        <p:spPr>
          <a:xfrm>
            <a:off x="2148840" y="311740"/>
            <a:ext cx="8231891" cy="560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Ny strategi för näringslivet i Österåker</a:t>
            </a:r>
          </a:p>
        </p:txBody>
      </p:sp>
    </p:spTree>
    <p:extLst>
      <p:ext uri="{BB962C8B-B14F-4D97-AF65-F5344CB8AC3E}">
        <p14:creationId xmlns:p14="http://schemas.microsoft.com/office/powerpoint/2010/main" val="2557500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005EE-7033-5B29-E622-35BC4D01B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0AE8DF3-680D-A656-60CA-5159B3D35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400" y="504100"/>
            <a:ext cx="9297600" cy="1106349"/>
          </a:xfrm>
        </p:spPr>
        <p:txBody>
          <a:bodyPr/>
          <a:lstStyle/>
          <a:p>
            <a:r>
              <a:rPr lang="sv-SE" dirty="0"/>
              <a:t>Vad händer nu? – Nystart och Genomförande</a:t>
            </a:r>
          </a:p>
        </p:txBody>
      </p:sp>
      <p:sp>
        <p:nvSpPr>
          <p:cNvPr id="2" name="Pil: femhörning 1">
            <a:extLst>
              <a:ext uri="{FF2B5EF4-FFF2-40B4-BE49-F238E27FC236}">
                <a16:creationId xmlns:a16="http://schemas.microsoft.com/office/drawing/2014/main" id="{4E277914-F93F-091F-9137-B3DE949D213B}"/>
              </a:ext>
            </a:extLst>
          </p:cNvPr>
          <p:cNvSpPr/>
          <p:nvPr/>
        </p:nvSpPr>
        <p:spPr>
          <a:xfrm>
            <a:off x="698500" y="2641600"/>
            <a:ext cx="3746500" cy="22606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 anchorCtr="0"/>
          <a:lstStyle/>
          <a:p>
            <a:pPr algn="ctr"/>
            <a:r>
              <a:rPr lang="sv-SE" sz="2400" dirty="0">
                <a:solidFill>
                  <a:schemeClr val="tx2">
                    <a:lumMod val="75000"/>
                  </a:schemeClr>
                </a:solidFill>
              </a:rPr>
              <a:t>Inventering</a:t>
            </a:r>
          </a:p>
          <a:p>
            <a:pPr algn="ctr"/>
            <a:endParaRPr lang="sv-SE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2">
                    <a:lumMod val="75000"/>
                  </a:schemeClr>
                </a:solidFill>
              </a:rPr>
              <a:t>Insamling av lärdomar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2">
                    <a:lumMod val="75000"/>
                  </a:schemeClr>
                </a:solidFill>
              </a:rPr>
              <a:t>Kartläggning av pågående arbete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2">
                    <a:lumMod val="75000"/>
                  </a:schemeClr>
                </a:solidFill>
              </a:rPr>
              <a:t>Införa uppenbara lösningar</a:t>
            </a:r>
          </a:p>
          <a:p>
            <a:pPr algn="ctr"/>
            <a:endParaRPr lang="sv-S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Pil: femhörning 2">
            <a:extLst>
              <a:ext uri="{FF2B5EF4-FFF2-40B4-BE49-F238E27FC236}">
                <a16:creationId xmlns:a16="http://schemas.microsoft.com/office/drawing/2014/main" id="{5A5EBC96-735D-0052-65CB-DA9082419D84}"/>
              </a:ext>
            </a:extLst>
          </p:cNvPr>
          <p:cNvSpPr/>
          <p:nvPr/>
        </p:nvSpPr>
        <p:spPr>
          <a:xfrm>
            <a:off x="4445000" y="2641600"/>
            <a:ext cx="3594100" cy="22606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 anchorCtr="0"/>
          <a:lstStyle/>
          <a:p>
            <a:pPr algn="ctr"/>
            <a:r>
              <a:rPr lang="sv-SE" sz="2400" dirty="0">
                <a:solidFill>
                  <a:schemeClr val="tx2">
                    <a:lumMod val="75000"/>
                  </a:schemeClr>
                </a:solidFill>
              </a:rPr>
              <a:t>Konkreta åtgärder</a:t>
            </a:r>
          </a:p>
          <a:p>
            <a:pPr algn="ctr"/>
            <a:endParaRPr lang="sv-SE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2">
                    <a:lumMod val="75000"/>
                  </a:schemeClr>
                </a:solidFill>
              </a:rPr>
              <a:t>Planera aktiviteter på kort och lång sikt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2">
                    <a:lumMod val="75000"/>
                  </a:schemeClr>
                </a:solidFill>
              </a:rPr>
              <a:t>Genomföra aktiviteter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2">
                    <a:lumMod val="75000"/>
                  </a:schemeClr>
                </a:solidFill>
              </a:rPr>
              <a:t>Konkreta mål och indikatorer för uppföljning</a:t>
            </a:r>
          </a:p>
          <a:p>
            <a:pPr algn="ctr"/>
            <a:endParaRPr lang="sv-S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Pil: femhörning 5">
            <a:extLst>
              <a:ext uri="{FF2B5EF4-FFF2-40B4-BE49-F238E27FC236}">
                <a16:creationId xmlns:a16="http://schemas.microsoft.com/office/drawing/2014/main" id="{E6F87D40-9C14-2303-6749-5A4FCF457F0C}"/>
              </a:ext>
            </a:extLst>
          </p:cNvPr>
          <p:cNvSpPr/>
          <p:nvPr/>
        </p:nvSpPr>
        <p:spPr>
          <a:xfrm>
            <a:off x="8039100" y="2641600"/>
            <a:ext cx="3594100" cy="22606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 anchorCtr="0"/>
          <a:lstStyle/>
          <a:p>
            <a:pPr algn="ctr"/>
            <a:r>
              <a:rPr lang="sv-SE" sz="2400" dirty="0">
                <a:solidFill>
                  <a:schemeClr val="tx2">
                    <a:lumMod val="75000"/>
                  </a:schemeClr>
                </a:solidFill>
              </a:rPr>
              <a:t>Utvärdering</a:t>
            </a:r>
          </a:p>
          <a:p>
            <a:pPr algn="ctr"/>
            <a:endParaRPr lang="sv-SE" sz="2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2">
                    <a:lumMod val="75000"/>
                  </a:schemeClr>
                </a:solidFill>
              </a:rPr>
              <a:t>Mål och indikatorer följs upp regelbundet i ordinarie verksamhet</a:t>
            </a:r>
          </a:p>
          <a:p>
            <a:pPr algn="ctr"/>
            <a:endParaRPr lang="sv-SE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6" name="Koppling: böjd 15">
            <a:extLst>
              <a:ext uri="{FF2B5EF4-FFF2-40B4-BE49-F238E27FC236}">
                <a16:creationId xmlns:a16="http://schemas.microsoft.com/office/drawing/2014/main" id="{CD2533B2-EE7B-910B-BC43-7699872AAA71}"/>
              </a:ext>
            </a:extLst>
          </p:cNvPr>
          <p:cNvCxnSpPr>
            <a:cxnSpLocks/>
            <a:stCxn id="6" idx="2"/>
            <a:endCxn id="3" idx="2"/>
          </p:cNvCxnSpPr>
          <p:nvPr/>
        </p:nvCxnSpPr>
        <p:spPr>
          <a:xfrm rot="5400000">
            <a:off x="7473950" y="3105150"/>
            <a:ext cx="12700" cy="3594100"/>
          </a:xfrm>
          <a:prstGeom prst="curvedConnector3">
            <a:avLst>
              <a:gd name="adj1" fmla="val 6800000"/>
            </a:avLst>
          </a:prstGeom>
          <a:ln w="101600">
            <a:solidFill>
              <a:schemeClr val="tx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851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8FCFCD79-81B9-424D-9ACB-ECABB2CB63A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66692" y="2506133"/>
            <a:ext cx="4552882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Frågor?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F45D2C7-F8D1-44D5-049F-6A7E85AB4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" y="-1"/>
            <a:ext cx="4552882" cy="6945745"/>
          </a:xfrm>
          <a:prstGeom prst="rect">
            <a:avLst/>
          </a:prstGeom>
        </p:spPr>
      </p:pic>
      <p:pic>
        <p:nvPicPr>
          <p:cNvPr id="5" name="Bildobjekt 4" descr="En bild som visar text, Teckensnitt, Grafik, logotyp&#10;&#10;AI-genererat innehåll kan vara felaktigt.">
            <a:extLst>
              <a:ext uri="{FF2B5EF4-FFF2-40B4-BE49-F238E27FC236}">
                <a16:creationId xmlns:a16="http://schemas.microsoft.com/office/drawing/2014/main" id="{0C725752-94A8-C582-41CA-0DD2371E3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309" y="6316750"/>
            <a:ext cx="1717964" cy="36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2D186F-334D-40A9-9551-22525060F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Tack!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BEDB43-B2B8-413A-A9A9-C49B449D9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Österåkers kommun </a:t>
            </a:r>
          </a:p>
          <a:p>
            <a:r>
              <a:rPr lang="sv-SE" dirty="0" err="1"/>
              <a:t>Alceahuset</a:t>
            </a:r>
            <a:r>
              <a:rPr lang="sv-SE" dirty="0"/>
              <a:t>, </a:t>
            </a:r>
            <a:r>
              <a:rPr lang="sv-SE" dirty="0" err="1"/>
              <a:t>Hackstavägen</a:t>
            </a:r>
            <a:r>
              <a:rPr lang="sv-SE" dirty="0"/>
              <a:t> 22</a:t>
            </a:r>
          </a:p>
          <a:p>
            <a:r>
              <a:rPr lang="sv-SE" dirty="0"/>
              <a:t>184 86 Åkersberga</a:t>
            </a:r>
          </a:p>
          <a:p>
            <a:r>
              <a:rPr lang="sv-SE" dirty="0"/>
              <a:t>08-540 810 00</a:t>
            </a:r>
          </a:p>
          <a:p>
            <a:r>
              <a:rPr lang="sv-SE" dirty="0"/>
              <a:t>naringsliv@osteraker.se</a:t>
            </a:r>
          </a:p>
          <a:p>
            <a:r>
              <a:rPr lang="sv-SE" dirty="0"/>
              <a:t>österåker.se</a:t>
            </a:r>
          </a:p>
        </p:txBody>
      </p:sp>
    </p:spTree>
    <p:extLst>
      <p:ext uri="{BB962C8B-B14F-4D97-AF65-F5344CB8AC3E}">
        <p14:creationId xmlns:p14="http://schemas.microsoft.com/office/powerpoint/2010/main" val="257825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E95393E-B573-2A3D-E2F6-CC0AFE875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99" y="720000"/>
            <a:ext cx="4634905" cy="1106349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50781CB-17C7-465D-D68A-D7F7EED5F068}"/>
              </a:ext>
            </a:extLst>
          </p:cNvPr>
          <p:cNvSpPr txBox="1"/>
          <p:nvPr/>
        </p:nvSpPr>
        <p:spPr>
          <a:xfrm>
            <a:off x="1043999" y="2160000"/>
            <a:ext cx="5630070" cy="352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28600" indent="-228600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dirty="0"/>
              <a:t>Varför en ny strategi? </a:t>
            </a:r>
          </a:p>
          <a:p>
            <a:pPr marL="228600" indent="-228600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dirty="0"/>
              <a:t>Tillsammans för näringslivets utveckling, ny näringslivsstrategi för Österåker</a:t>
            </a:r>
          </a:p>
          <a:p>
            <a:pPr marL="228600" indent="-228600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dirty="0"/>
              <a:t>Vad händer nu? - Genomförande</a:t>
            </a:r>
          </a:p>
          <a:p>
            <a:pPr marL="228600" indent="-228600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dirty="0"/>
              <a:t>Dialog om strategin och genomförande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1737574-FC01-5049-DA95-EC185E037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53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801CBCEF-BCB2-B0C6-A931-039477016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ny näringslivsstrategi?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1ADE7F0-958A-A12C-4881-BAE9EC101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Vår ambition är att vara en av Sveriges mest attraktiva kommuner för företag, innovation och samverkan – med ett företagsklimat som gör det enkelt, tryggt och effektivt att driva verksamhet. </a:t>
            </a:r>
          </a:p>
          <a:p>
            <a:r>
              <a:rPr lang="sv-SE" dirty="0"/>
              <a:t>Kommunens roll är att vara en möjliggörare som stödjer företag att verka, växa och utvecklas och nya företag att etablera sig, utan att påverka privata affärsbeslut.</a:t>
            </a:r>
          </a:p>
          <a:p>
            <a:r>
              <a:rPr lang="sv-SE" dirty="0"/>
              <a:t>Österåkers kommun ska också utvecklas som en attraktiv plats att besöka.</a:t>
            </a:r>
          </a:p>
        </p:txBody>
      </p:sp>
    </p:spTree>
    <p:extLst>
      <p:ext uri="{BB962C8B-B14F-4D97-AF65-F5344CB8AC3E}">
        <p14:creationId xmlns:p14="http://schemas.microsoft.com/office/powerpoint/2010/main" val="1626634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A26824B-9FD8-6F34-4215-7D50C2666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050" y="720435"/>
            <a:ext cx="11017950" cy="6063211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E6454D75-CAC6-1B40-EDFA-F842887A7E7F}"/>
              </a:ext>
            </a:extLst>
          </p:cNvPr>
          <p:cNvSpPr txBox="1"/>
          <p:nvPr/>
        </p:nvSpPr>
        <p:spPr>
          <a:xfrm>
            <a:off x="7535918" y="6414314"/>
            <a:ext cx="2359492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Källa: Företagarna 2025</a:t>
            </a:r>
          </a:p>
        </p:txBody>
      </p:sp>
    </p:spTree>
    <p:extLst>
      <p:ext uri="{BB962C8B-B14F-4D97-AF65-F5344CB8AC3E}">
        <p14:creationId xmlns:p14="http://schemas.microsoft.com/office/powerpoint/2010/main" val="930735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6E399261-4122-A076-C471-2C1699D86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91" y="661052"/>
            <a:ext cx="10991273" cy="600655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7F27D8D-1F93-C5DC-63B9-C9BBE5B2ECC2}"/>
              </a:ext>
            </a:extLst>
          </p:cNvPr>
          <p:cNvSpPr txBox="1"/>
          <p:nvPr/>
        </p:nvSpPr>
        <p:spPr>
          <a:xfrm>
            <a:off x="7296727" y="6410037"/>
            <a:ext cx="2359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Källa: Företagarna 2025</a:t>
            </a:r>
          </a:p>
        </p:txBody>
      </p:sp>
    </p:spTree>
    <p:extLst>
      <p:ext uri="{BB962C8B-B14F-4D97-AF65-F5344CB8AC3E}">
        <p14:creationId xmlns:p14="http://schemas.microsoft.com/office/powerpoint/2010/main" val="362125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diagram, Graf, linje&#10;&#10;AI-genererat innehåll kan vara felaktigt.">
            <a:extLst>
              <a:ext uri="{FF2B5EF4-FFF2-40B4-BE49-F238E27FC236}">
                <a16:creationId xmlns:a16="http://schemas.microsoft.com/office/drawing/2014/main" id="{A173542D-FA01-3BD7-AC48-093D29986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125" y="0"/>
            <a:ext cx="8441749" cy="68580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7BD8B75-D407-4E82-C204-F5DBC6332E96}"/>
              </a:ext>
            </a:extLst>
          </p:cNvPr>
          <p:cNvSpPr txBox="1"/>
          <p:nvPr/>
        </p:nvSpPr>
        <p:spPr>
          <a:xfrm>
            <a:off x="10104582" y="6354618"/>
            <a:ext cx="1876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Källa: Svenskt näringsliv</a:t>
            </a:r>
          </a:p>
        </p:txBody>
      </p:sp>
    </p:spTree>
    <p:extLst>
      <p:ext uri="{BB962C8B-B14F-4D97-AF65-F5344CB8AC3E}">
        <p14:creationId xmlns:p14="http://schemas.microsoft.com/office/powerpoint/2010/main" val="2250867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1E42DFB2-C608-F68C-5232-43E2F9DFB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48" y="848887"/>
            <a:ext cx="11873704" cy="6038193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88FDD53-C195-6B97-43FD-63C56BF51BA5}"/>
              </a:ext>
            </a:extLst>
          </p:cNvPr>
          <p:cNvSpPr txBox="1"/>
          <p:nvPr/>
        </p:nvSpPr>
        <p:spPr>
          <a:xfrm>
            <a:off x="10409382" y="6410036"/>
            <a:ext cx="99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Källa: Insikt</a:t>
            </a:r>
          </a:p>
        </p:txBody>
      </p:sp>
    </p:spTree>
    <p:extLst>
      <p:ext uri="{BB962C8B-B14F-4D97-AF65-F5344CB8AC3E}">
        <p14:creationId xmlns:p14="http://schemas.microsoft.com/office/powerpoint/2010/main" val="4240595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skärmbild, Teckensnitt, linje">
            <a:extLst>
              <a:ext uri="{FF2B5EF4-FFF2-40B4-BE49-F238E27FC236}">
                <a16:creationId xmlns:a16="http://schemas.microsoft.com/office/drawing/2014/main" id="{19B6A877-031F-0935-FBE0-1070A3677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321" y="546802"/>
            <a:ext cx="10237392" cy="5764395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D63B1DF7-B7F2-D58C-D4EC-EC211D8A3781}"/>
              </a:ext>
            </a:extLst>
          </p:cNvPr>
          <p:cNvSpPr txBox="1"/>
          <p:nvPr/>
        </p:nvSpPr>
        <p:spPr>
          <a:xfrm>
            <a:off x="10409382" y="6410036"/>
            <a:ext cx="99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Källa: Insikt</a:t>
            </a:r>
          </a:p>
        </p:txBody>
      </p:sp>
    </p:spTree>
    <p:extLst>
      <p:ext uri="{BB962C8B-B14F-4D97-AF65-F5344CB8AC3E}">
        <p14:creationId xmlns:p14="http://schemas.microsoft.com/office/powerpoint/2010/main" val="1619658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tt stapeldiagram som visar jämförelse mellan ">
            <a:extLst>
              <a:ext uri="{FF2B5EF4-FFF2-40B4-BE49-F238E27FC236}">
                <a16:creationId xmlns:a16="http://schemas.microsoft.com/office/drawing/2014/main" id="{CE22340C-8BD2-9DEF-55AF-2EC4A2A1F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104" y="895220"/>
            <a:ext cx="9886433" cy="553640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503C03E-AD9B-B69F-3C7B-ADC494A8C068}"/>
              </a:ext>
            </a:extLst>
          </p:cNvPr>
          <p:cNvSpPr txBox="1"/>
          <p:nvPr/>
        </p:nvSpPr>
        <p:spPr>
          <a:xfrm>
            <a:off x="10372437" y="5531937"/>
            <a:ext cx="1663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Källa: Insikt</a:t>
            </a:r>
          </a:p>
          <a:p>
            <a:r>
              <a:rPr lang="sv-SE" sz="1200" dirty="0"/>
              <a:t>Aggregerat värde avser </a:t>
            </a:r>
          </a:p>
          <a:p>
            <a:r>
              <a:rPr lang="sv-SE" sz="1200" dirty="0"/>
              <a:t>bygg och servering</a:t>
            </a:r>
          </a:p>
        </p:txBody>
      </p:sp>
    </p:spTree>
    <p:extLst>
      <p:ext uri="{BB962C8B-B14F-4D97-AF65-F5344CB8AC3E}">
        <p14:creationId xmlns:p14="http://schemas.microsoft.com/office/powerpoint/2010/main" val="822330696"/>
      </p:ext>
    </p:extLst>
  </p:cSld>
  <p:clrMapOvr>
    <a:masterClrMapping/>
  </p:clrMapOvr>
</p:sld>
</file>

<file path=ppt/theme/theme1.xml><?xml version="1.0" encoding="utf-8"?>
<a:theme xmlns:a="http://schemas.openxmlformats.org/drawingml/2006/main" name="Österåkers kommun">
  <a:themeElements>
    <a:clrScheme name="Österåkers kommun">
      <a:dk1>
        <a:srgbClr val="000000"/>
      </a:dk1>
      <a:lt1>
        <a:srgbClr val="FFFFFF"/>
      </a:lt1>
      <a:dk2>
        <a:srgbClr val="0091AB"/>
      </a:dk2>
      <a:lt2>
        <a:srgbClr val="FFDE10"/>
      </a:lt2>
      <a:accent1>
        <a:srgbClr val="0060AA"/>
      </a:accent1>
      <a:accent2>
        <a:srgbClr val="0088C9"/>
      </a:accent2>
      <a:accent3>
        <a:srgbClr val="EE7F00"/>
      </a:accent3>
      <a:accent4>
        <a:srgbClr val="7AB51D"/>
      </a:accent4>
      <a:accent5>
        <a:srgbClr val="E412D4"/>
      </a:accent5>
      <a:accent6>
        <a:srgbClr val="C8D400"/>
      </a:accent6>
      <a:hlink>
        <a:srgbClr val="0C0C0C"/>
      </a:hlink>
      <a:folHlink>
        <a:srgbClr val="000000"/>
      </a:folHlink>
    </a:clrScheme>
    <a:fontScheme name="Österåker PowerPoin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Österåker.potx" id="{06249EB6-E2F9-4020-8546-05F4EA118195}" vid="{B699D012-94A0-4FF0-AA41-10DE42C6337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</TotalTime>
  <Words>668</Words>
  <Application>Microsoft Office PowerPoint</Application>
  <PresentationFormat>Bredbild</PresentationFormat>
  <Paragraphs>97</Paragraphs>
  <Slides>16</Slides>
  <Notes>10</Notes>
  <HiddenSlides>2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Aptos</vt:lpstr>
      <vt:lpstr>Arial</vt:lpstr>
      <vt:lpstr>Gill Sans MT</vt:lpstr>
      <vt:lpstr>Österåkers kommun</vt:lpstr>
      <vt:lpstr>PowerPoint-presentation</vt:lpstr>
      <vt:lpstr>Agenda</vt:lpstr>
      <vt:lpstr>Varför ny näringslivsstrategi?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Prioriterade områden enligt företagen som svarat</vt:lpstr>
      <vt:lpstr>PowerPoint-presentation</vt:lpstr>
      <vt:lpstr>Vad händer nu? – Nystart och Genomförande</vt:lpstr>
      <vt:lpstr>Frågor?</vt:lpstr>
      <vt:lpstr>Tack!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Maria Larsson</dc:creator>
  <cp:lastModifiedBy>Anna Hallqvist</cp:lastModifiedBy>
  <cp:revision>15</cp:revision>
  <cp:lastPrinted>2026-02-10T03:46:58Z</cp:lastPrinted>
  <dcterms:created xsi:type="dcterms:W3CDTF">2019-11-05T09:39:52Z</dcterms:created>
  <dcterms:modified xsi:type="dcterms:W3CDTF">2026-02-10T08:55:12Z</dcterms:modified>
</cp:coreProperties>
</file>