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4" r:id="rId8"/>
    <p:sldId id="265" r:id="rId9"/>
    <p:sldId id="267" r:id="rId10"/>
    <p:sldId id="263" r:id="rId11"/>
    <p:sldId id="268" r:id="rId12"/>
    <p:sldId id="266"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9"/>
    <p:restoredTop sz="88420"/>
  </p:normalViewPr>
  <p:slideViewPr>
    <p:cSldViewPr snapToGrid="0">
      <p:cViewPr varScale="1">
        <p:scale>
          <a:sx n="59" d="100"/>
          <a:sy n="59" d="100"/>
        </p:scale>
        <p:origin x="1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EDB8B-0E1D-924C-BAC6-1516FE4C81FF}" type="datetimeFigureOut">
              <a:rPr lang="sv-SE" smtClean="0"/>
              <a:t>2023-06-02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724CA-645B-944A-BDA7-7E7C1E1A2CA0}" type="slidenum">
              <a:rPr lang="sv-SE" smtClean="0"/>
              <a:t>‹#›</a:t>
            </a:fld>
            <a:endParaRPr lang="sv-SE"/>
          </a:p>
        </p:txBody>
      </p:sp>
    </p:spTree>
    <p:extLst>
      <p:ext uri="{BB962C8B-B14F-4D97-AF65-F5344CB8AC3E}">
        <p14:creationId xmlns:p14="http://schemas.microsoft.com/office/powerpoint/2010/main" val="29424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262626"/>
                </a:solidFill>
                <a:effectLst/>
                <a:latin typeface="source sans pro" panose="020F0502020204030204" pitchFamily="34" charset="0"/>
              </a:rPr>
              <a:t>Från och med den 2 juli 2023 byter gymnasiesärskolan namn till anpassad gymnasieskola.</a:t>
            </a:r>
          </a:p>
          <a:p>
            <a:pPr marL="171450" indent="-171450">
              <a:buFontTx/>
              <a:buChar char="-"/>
            </a:pPr>
            <a:r>
              <a:rPr lang="sv-SE" b="0" i="0" dirty="0">
                <a:solidFill>
                  <a:srgbClr val="262626"/>
                </a:solidFill>
                <a:effectLst/>
                <a:latin typeface="source sans pro" panose="020F0502020204030204" pitchFamily="34" charset="0"/>
              </a:rPr>
              <a:t>Avtalet ligger aldrig som </a:t>
            </a:r>
            <a:r>
              <a:rPr lang="sv-SE" b="0" i="0" dirty="0" err="1">
                <a:solidFill>
                  <a:srgbClr val="262626"/>
                </a:solidFill>
                <a:effectLst/>
                <a:latin typeface="source sans pro" panose="020F0502020204030204" pitchFamily="34" charset="0"/>
              </a:rPr>
              <a:t>inkommet</a:t>
            </a:r>
            <a:r>
              <a:rPr lang="sv-SE" b="0" i="0" dirty="0">
                <a:solidFill>
                  <a:srgbClr val="262626"/>
                </a:solidFill>
                <a:effectLst/>
                <a:latin typeface="source sans pro" panose="020F0502020204030204" pitchFamily="34" charset="0"/>
              </a:rPr>
              <a:t> och men det ligger som fattat beslut men med felaktigt datum… vi kommer till det i senare </a:t>
            </a:r>
            <a:r>
              <a:rPr lang="sv-SE" b="0" i="0" dirty="0" err="1">
                <a:solidFill>
                  <a:srgbClr val="262626"/>
                </a:solidFill>
                <a:effectLst/>
                <a:latin typeface="source sans pro" panose="020F0502020204030204" pitchFamily="34" charset="0"/>
              </a:rPr>
              <a:t>slide</a:t>
            </a:r>
            <a:r>
              <a:rPr lang="sv-SE" b="0" i="0" dirty="0">
                <a:solidFill>
                  <a:srgbClr val="262626"/>
                </a:solidFill>
                <a:effectLst/>
                <a:latin typeface="source sans pro" panose="020F0502020204030204" pitchFamily="34" charset="0"/>
              </a:rPr>
              <a:t>.</a:t>
            </a:r>
          </a:p>
          <a:p>
            <a:pPr marL="171450" indent="-171450">
              <a:buFontTx/>
              <a:buChar char="-"/>
            </a:pPr>
            <a:r>
              <a:rPr lang="sv-SE" b="0" i="0" dirty="0">
                <a:solidFill>
                  <a:srgbClr val="262626"/>
                </a:solidFill>
                <a:effectLst/>
                <a:latin typeface="source sans pro" panose="020F0502020204030204" pitchFamily="34" charset="0"/>
              </a:rPr>
              <a:t>Varför informerades SI så sent?</a:t>
            </a:r>
          </a:p>
          <a:p>
            <a:pPr marL="171450" indent="-171450">
              <a:buFontTx/>
              <a:buChar char="-"/>
            </a:pPr>
            <a:r>
              <a:rPr lang="sv-SE" b="0" i="0" dirty="0">
                <a:solidFill>
                  <a:srgbClr val="262626"/>
                </a:solidFill>
                <a:effectLst/>
                <a:latin typeface="source sans pro" panose="020F0502020204030204" pitchFamily="34" charset="0"/>
              </a:rPr>
              <a:t>I mejlkonversation med SI framkommer det att avtalet inte innehåller individuellt program. Hur har det gått efter det? Är frågan löst?</a:t>
            </a:r>
          </a:p>
          <a:p>
            <a:pPr marL="171450" indent="-171450">
              <a:buFontTx/>
              <a:buChar char="-"/>
            </a:pPr>
            <a:r>
              <a:rPr lang="sv-SE" b="0" i="0" dirty="0">
                <a:solidFill>
                  <a:srgbClr val="262626"/>
                </a:solidFill>
                <a:effectLst/>
                <a:latin typeface="source sans pro" panose="020F0502020204030204" pitchFamily="34" charset="0"/>
              </a:rPr>
              <a:t>Hur hanterar förvaltningen inkomna mejl? De ska också diarieföras samt finnas med i inkomna handlingar till nämnden.</a:t>
            </a:r>
          </a:p>
          <a:p>
            <a:endParaRPr lang="sv-SE" dirty="0"/>
          </a:p>
        </p:txBody>
      </p:sp>
      <p:sp>
        <p:nvSpPr>
          <p:cNvPr id="4" name="Platshållare för bildnummer 3"/>
          <p:cNvSpPr>
            <a:spLocks noGrp="1"/>
          </p:cNvSpPr>
          <p:nvPr>
            <p:ph type="sldNum" sz="quarter" idx="5"/>
          </p:nvPr>
        </p:nvSpPr>
        <p:spPr/>
        <p:txBody>
          <a:bodyPr/>
          <a:lstStyle/>
          <a:p>
            <a:fld id="{E7E724CA-645B-944A-BDA7-7E7C1E1A2CA0}" type="slidenum">
              <a:rPr lang="sv-SE" smtClean="0"/>
              <a:t>2</a:t>
            </a:fld>
            <a:endParaRPr lang="sv-SE"/>
          </a:p>
        </p:txBody>
      </p:sp>
    </p:spTree>
    <p:extLst>
      <p:ext uri="{BB962C8B-B14F-4D97-AF65-F5344CB8AC3E}">
        <p14:creationId xmlns:p14="http://schemas.microsoft.com/office/powerpoint/2010/main" val="199588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I GVN lämnades det uppgifter om att en begäran om yttrande kommit in men inte fån vem…</a:t>
            </a:r>
          </a:p>
          <a:p>
            <a:pPr marL="171450" indent="-171450">
              <a:buFontTx/>
              <a:buChar char="-"/>
            </a:pPr>
            <a:r>
              <a:rPr lang="sv-SE" dirty="0"/>
              <a:t>Brist i information till nämnden… här behöver vi få mer information och där ärenden av vikt kan följas över tiden. Det vi får idag är för otydligt som om det ska gömmas.</a:t>
            </a: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E7E724CA-645B-944A-BDA7-7E7C1E1A2CA0}" type="slidenum">
              <a:rPr lang="sv-SE" smtClean="0"/>
              <a:t>5</a:t>
            </a:fld>
            <a:endParaRPr lang="sv-SE"/>
          </a:p>
        </p:txBody>
      </p:sp>
    </p:spTree>
    <p:extLst>
      <p:ext uri="{BB962C8B-B14F-4D97-AF65-F5344CB8AC3E}">
        <p14:creationId xmlns:p14="http://schemas.microsoft.com/office/powerpoint/2010/main" val="125776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Märkligt att det inte fanns något att meddela varken </a:t>
            </a:r>
            <a:r>
              <a:rPr lang="sv-SE" dirty="0" err="1"/>
              <a:t>inkommet</a:t>
            </a:r>
            <a:r>
              <a:rPr lang="sv-SE" dirty="0"/>
              <a:t> eller beslutat…</a:t>
            </a:r>
          </a:p>
          <a:p>
            <a:pPr marL="171450" indent="-171450">
              <a:buFontTx/>
              <a:buChar char="-"/>
            </a:pPr>
            <a:r>
              <a:rPr lang="sv-SE" dirty="0"/>
              <a:t>Vi vet att det i december 2022 kom in ett föreläggande från Skolinspektionen. Detta saknas helt och hållet i underlaget till oss som är ansvariga  - nämnden.</a:t>
            </a:r>
          </a:p>
          <a:p>
            <a:pPr marL="171450" indent="-171450">
              <a:buFontTx/>
              <a:buChar char="-"/>
            </a:pPr>
            <a:r>
              <a:rPr lang="sv-SE" dirty="0"/>
              <a:t>Vi vet också att ett beslut fattades av Utbildningsdirektören den 25 januari 2023 när hon skrev på avtalet om samverkan med Täby kommun för Gy-Sär.</a:t>
            </a:r>
          </a:p>
          <a:p>
            <a:pPr marL="171450" indent="-171450">
              <a:buFontTx/>
              <a:buChar char="-"/>
            </a:pPr>
            <a:r>
              <a:rPr lang="sv-SE" dirty="0"/>
              <a:t>UB-direktören har som vi ser det fattat beslutet utan delegation från nämnden…Det hade varit enkelt att åtgärda och att förmedla till nämnden situationen.</a:t>
            </a:r>
          </a:p>
          <a:p>
            <a:pPr marL="171450" indent="-171450">
              <a:buFontTx/>
              <a:buChar char="-"/>
            </a:pPr>
            <a:r>
              <a:rPr lang="sv-SE" dirty="0"/>
              <a:t>Nämndmöte i mars ger underlag för att det borde ha varit en hel del att rapportera…</a:t>
            </a:r>
          </a:p>
        </p:txBody>
      </p:sp>
      <p:sp>
        <p:nvSpPr>
          <p:cNvPr id="4" name="Platshållare för bildnummer 3"/>
          <p:cNvSpPr>
            <a:spLocks noGrp="1"/>
          </p:cNvSpPr>
          <p:nvPr>
            <p:ph type="sldNum" sz="quarter" idx="5"/>
          </p:nvPr>
        </p:nvSpPr>
        <p:spPr/>
        <p:txBody>
          <a:bodyPr/>
          <a:lstStyle/>
          <a:p>
            <a:fld id="{E7E724CA-645B-944A-BDA7-7E7C1E1A2CA0}" type="slidenum">
              <a:rPr lang="sv-SE" smtClean="0"/>
              <a:t>6</a:t>
            </a:fld>
            <a:endParaRPr lang="sv-SE"/>
          </a:p>
        </p:txBody>
      </p:sp>
    </p:spTree>
    <p:extLst>
      <p:ext uri="{BB962C8B-B14F-4D97-AF65-F5344CB8AC3E}">
        <p14:creationId xmlns:p14="http://schemas.microsoft.com/office/powerpoint/2010/main" val="25706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Datum är inklippta, men här ser vi att det visst fanns </a:t>
            </a:r>
            <a:r>
              <a:rPr lang="sv-SE" dirty="0" err="1"/>
              <a:t>inkommet</a:t>
            </a:r>
            <a:r>
              <a:rPr lang="sv-SE" dirty="0"/>
              <a:t> i januari 2023…</a:t>
            </a:r>
          </a:p>
          <a:p>
            <a:pPr marL="171450" indent="-171450">
              <a:buFontTx/>
              <a:buChar char="-"/>
            </a:pPr>
            <a:r>
              <a:rPr lang="sv-SE" dirty="0"/>
              <a:t>Kan inte se att avtalet har kommit in, men vi vet att det har kommit in….</a:t>
            </a:r>
          </a:p>
          <a:p>
            <a:pPr marL="171450" indent="-171450">
              <a:buFontTx/>
              <a:buChar char="-"/>
            </a:pPr>
            <a:r>
              <a:rPr lang="sv-SE" dirty="0"/>
              <a:t>Varför saknas t ex nr 65, 99,100,102-106 osv</a:t>
            </a: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E7E724CA-645B-944A-BDA7-7E7C1E1A2CA0}" type="slidenum">
              <a:rPr lang="sv-SE" smtClean="0"/>
              <a:t>7</a:t>
            </a:fld>
            <a:endParaRPr lang="sv-SE"/>
          </a:p>
        </p:txBody>
      </p:sp>
    </p:spTree>
    <p:extLst>
      <p:ext uri="{BB962C8B-B14F-4D97-AF65-F5344CB8AC3E}">
        <p14:creationId xmlns:p14="http://schemas.microsoft.com/office/powerpoint/2010/main" val="3241119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verksamhetsberättelsen saknas information om förläggande från Skolinspektionen men även  andra punkter som överklagningar mm.</a:t>
            </a:r>
          </a:p>
          <a:p>
            <a:r>
              <a:rPr lang="sv-SE" dirty="0"/>
              <a:t>En verksamhetsberättelse ska inte bara vara en vacker historia utan innehålla även det kommunen behöver arbeta vidare på/med.</a:t>
            </a:r>
          </a:p>
        </p:txBody>
      </p:sp>
      <p:sp>
        <p:nvSpPr>
          <p:cNvPr id="4" name="Platshållare för bildnummer 3"/>
          <p:cNvSpPr>
            <a:spLocks noGrp="1"/>
          </p:cNvSpPr>
          <p:nvPr>
            <p:ph type="sldNum" sz="quarter" idx="5"/>
          </p:nvPr>
        </p:nvSpPr>
        <p:spPr/>
        <p:txBody>
          <a:bodyPr/>
          <a:lstStyle/>
          <a:p>
            <a:fld id="{E7E724CA-645B-944A-BDA7-7E7C1E1A2CA0}" type="slidenum">
              <a:rPr lang="sv-SE" smtClean="0"/>
              <a:t>10</a:t>
            </a:fld>
            <a:endParaRPr lang="sv-SE"/>
          </a:p>
        </p:txBody>
      </p:sp>
    </p:spTree>
    <p:extLst>
      <p:ext uri="{BB962C8B-B14F-4D97-AF65-F5344CB8AC3E}">
        <p14:creationId xmlns:p14="http://schemas.microsoft.com/office/powerpoint/2010/main" val="51793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har vi fått informationen att ärendet fortfarande är öppet hos dem…. Vad är status?</a:t>
            </a:r>
          </a:p>
          <a:p>
            <a:r>
              <a:rPr lang="sv-SE" dirty="0"/>
              <a:t>Vi vet också att ett tilläggsavtal har inkommit till dem</a:t>
            </a:r>
            <a:r>
              <a:rPr lang="sv-SE"/>
              <a:t>. </a:t>
            </a:r>
          </a:p>
        </p:txBody>
      </p:sp>
      <p:sp>
        <p:nvSpPr>
          <p:cNvPr id="4" name="Platshållare för bildnummer 3"/>
          <p:cNvSpPr>
            <a:spLocks noGrp="1"/>
          </p:cNvSpPr>
          <p:nvPr>
            <p:ph type="sldNum" sz="quarter" idx="5"/>
          </p:nvPr>
        </p:nvSpPr>
        <p:spPr/>
        <p:txBody>
          <a:bodyPr/>
          <a:lstStyle/>
          <a:p>
            <a:fld id="{E7E724CA-645B-944A-BDA7-7E7C1E1A2CA0}" type="slidenum">
              <a:rPr lang="sv-SE" smtClean="0"/>
              <a:t>12</a:t>
            </a:fld>
            <a:endParaRPr lang="sv-SE"/>
          </a:p>
        </p:txBody>
      </p:sp>
    </p:spTree>
    <p:extLst>
      <p:ext uri="{BB962C8B-B14F-4D97-AF65-F5344CB8AC3E}">
        <p14:creationId xmlns:p14="http://schemas.microsoft.com/office/powerpoint/2010/main" val="387655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683399-A282-A08E-24F6-CBCD8B9DBFA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FCD7484-38A9-5DA3-7E9E-30E27449D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FBEA04A-4657-588C-D2F1-4331DF48537D}"/>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5" name="Platshållare för sidfot 4">
            <a:extLst>
              <a:ext uri="{FF2B5EF4-FFF2-40B4-BE49-F238E27FC236}">
                <a16:creationId xmlns:a16="http://schemas.microsoft.com/office/drawing/2014/main" id="{120B274D-104A-FF20-C9BF-288E059840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ACF181F-DD2D-55FD-8F3E-A5ED803C7806}"/>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720118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36960E-70CB-E497-DEE7-F6DB3ECFA25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1C417AA-58CA-D387-2907-18C24C075BC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F7317C3-6B61-A8BA-CDEB-F4E6D61FB7C6}"/>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5" name="Platshållare för sidfot 4">
            <a:extLst>
              <a:ext uri="{FF2B5EF4-FFF2-40B4-BE49-F238E27FC236}">
                <a16:creationId xmlns:a16="http://schemas.microsoft.com/office/drawing/2014/main" id="{47B47675-6DB2-7AD9-E7FB-9DD6B91281D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BB5BDD9-F82F-C7B5-2829-E8C7332D7764}"/>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2072378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53731F3-2FF4-A1B8-F8AE-AF8024531BF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7B75C70-4CF4-B481-B2EA-4E3852CBB52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17FF9BB-33C6-F1FE-75AC-DE22E51B78FF}"/>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5" name="Platshållare för sidfot 4">
            <a:extLst>
              <a:ext uri="{FF2B5EF4-FFF2-40B4-BE49-F238E27FC236}">
                <a16:creationId xmlns:a16="http://schemas.microsoft.com/office/drawing/2014/main" id="{77EB3EAA-B860-AFC7-F08C-4415FF37635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BA3262A-A154-3DB6-3850-810A40F60FF2}"/>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394171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8BE7BD-3CC0-5BB5-4E2C-F4320E81D87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6DE80FD-F5FD-204B-2A27-481EBEECF51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88C2F7-C2FC-8850-1B6F-F714CA0162FE}"/>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5" name="Platshållare för sidfot 4">
            <a:extLst>
              <a:ext uri="{FF2B5EF4-FFF2-40B4-BE49-F238E27FC236}">
                <a16:creationId xmlns:a16="http://schemas.microsoft.com/office/drawing/2014/main" id="{9BA93C08-AF7B-410D-2B26-281FA134009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D9D7DBC-2F8E-1FBA-3B0B-D56990272365}"/>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390356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72CBB1-88D3-635F-1698-667C9A2DEB8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0AEFD8F-638C-FBE2-1AB7-318C760CD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744C52-951B-1F9F-A00F-1C1933EA203F}"/>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5" name="Platshållare för sidfot 4">
            <a:extLst>
              <a:ext uri="{FF2B5EF4-FFF2-40B4-BE49-F238E27FC236}">
                <a16:creationId xmlns:a16="http://schemas.microsoft.com/office/drawing/2014/main" id="{A1CF70FC-6864-88D3-A283-899C1B536EF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9FE6819-8CBC-E734-7B7F-9FA40B75C2F3}"/>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42442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B5F6DE-FED4-A8C6-864D-53422C1172A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EB89800-CF16-3A90-4970-5BE40AFAFCE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9952F03-2762-3FF3-23E4-86F43C7AC4C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6A87CC18-C738-070B-7FCD-ACE6CE3FED26}"/>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6" name="Platshållare för sidfot 5">
            <a:extLst>
              <a:ext uri="{FF2B5EF4-FFF2-40B4-BE49-F238E27FC236}">
                <a16:creationId xmlns:a16="http://schemas.microsoft.com/office/drawing/2014/main" id="{1C41FAC4-A874-6C18-0C3C-8C793C96BAE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255559F-8FCD-3619-7572-4C39E0FF3151}"/>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99948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7934B7-11DE-5FFD-2AB7-634736B8D07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661B9F3-0938-1E16-BA83-4172EEAE38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3363989-61FC-506C-7F33-151BEF75245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7E0EEC3-C5C0-4167-7ADB-9D70686AF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06BB82A-DE72-BE28-763F-7268D56DCAC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46D767A-5D2D-6A9A-1340-93C0892EDCE8}"/>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8" name="Platshållare för sidfot 7">
            <a:extLst>
              <a:ext uri="{FF2B5EF4-FFF2-40B4-BE49-F238E27FC236}">
                <a16:creationId xmlns:a16="http://schemas.microsoft.com/office/drawing/2014/main" id="{68F8BDA3-50B0-940A-EE8C-804060A4A9E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A02927B-2609-9B81-38D7-8EACA3A1810D}"/>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118358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3872BD-A51D-BC31-23D4-537124F03D7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740689-3573-F895-4C03-E4C176719AC7}"/>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4" name="Platshållare för sidfot 3">
            <a:extLst>
              <a:ext uri="{FF2B5EF4-FFF2-40B4-BE49-F238E27FC236}">
                <a16:creationId xmlns:a16="http://schemas.microsoft.com/office/drawing/2014/main" id="{F4583789-7CD1-70A8-C8E6-D3BF8D00C7F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4F7AD50-E7E5-6A97-B6A0-1940C8003A0B}"/>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341713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F270B1D-E4D6-B15D-1B43-D9803384628D}"/>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3" name="Platshållare för sidfot 2">
            <a:extLst>
              <a:ext uri="{FF2B5EF4-FFF2-40B4-BE49-F238E27FC236}">
                <a16:creationId xmlns:a16="http://schemas.microsoft.com/office/drawing/2014/main" id="{2B7F2D71-86A6-B07C-E293-B4ACAAC1479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9812D6EA-318E-EA8C-9B66-F111A90123C6}"/>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99706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D137B7-7854-0AD8-47B1-54BE4205D76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92A084A-DE93-44CD-DCEB-280B0534EF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F97D9E7-F5BB-D2DF-9B0A-73464405E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D3D72C0-DE49-6F18-8823-1854CE558210}"/>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6" name="Platshållare för sidfot 5">
            <a:extLst>
              <a:ext uri="{FF2B5EF4-FFF2-40B4-BE49-F238E27FC236}">
                <a16:creationId xmlns:a16="http://schemas.microsoft.com/office/drawing/2014/main" id="{03B106A5-2176-10C3-92A9-1F54B0E1BEA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5D6449F-7826-7CE4-8B96-6746E542EB8A}"/>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40074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619D-47EA-4301-1A42-9DEE87662A6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3E6D6F7-3D73-697A-5434-2EE80D514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BC0E74B-0BBA-21B9-EFA1-D33BA1C04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8522790-EDE7-0DEF-B3CA-E06B59510839}"/>
              </a:ext>
            </a:extLst>
          </p:cNvPr>
          <p:cNvSpPr>
            <a:spLocks noGrp="1"/>
          </p:cNvSpPr>
          <p:nvPr>
            <p:ph type="dt" sz="half" idx="10"/>
          </p:nvPr>
        </p:nvSpPr>
        <p:spPr/>
        <p:txBody>
          <a:bodyPr/>
          <a:lstStyle/>
          <a:p>
            <a:fld id="{C4DD1D60-368B-0B41-B4D5-F097CD95ABD0}" type="datetimeFigureOut">
              <a:rPr lang="sv-SE" smtClean="0"/>
              <a:t>2023-06-02</a:t>
            </a:fld>
            <a:endParaRPr lang="sv-SE"/>
          </a:p>
        </p:txBody>
      </p:sp>
      <p:sp>
        <p:nvSpPr>
          <p:cNvPr id="6" name="Platshållare för sidfot 5">
            <a:extLst>
              <a:ext uri="{FF2B5EF4-FFF2-40B4-BE49-F238E27FC236}">
                <a16:creationId xmlns:a16="http://schemas.microsoft.com/office/drawing/2014/main" id="{07E717FF-AFA1-0406-4BDC-819309502D6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F802091-B18F-E707-04D8-A24F74307A6B}"/>
              </a:ext>
            </a:extLst>
          </p:cNvPr>
          <p:cNvSpPr>
            <a:spLocks noGrp="1"/>
          </p:cNvSpPr>
          <p:nvPr>
            <p:ph type="sldNum" sz="quarter" idx="12"/>
          </p:nvPr>
        </p:nvSpPr>
        <p:spPr/>
        <p:txBody>
          <a:bodyPr/>
          <a:lstStyle/>
          <a:p>
            <a:fld id="{16C023BD-3125-5347-8737-B51BB0A39EF9}" type="slidenum">
              <a:rPr lang="sv-SE" smtClean="0"/>
              <a:t>‹#›</a:t>
            </a:fld>
            <a:endParaRPr lang="sv-SE"/>
          </a:p>
        </p:txBody>
      </p:sp>
    </p:spTree>
    <p:extLst>
      <p:ext uri="{BB962C8B-B14F-4D97-AF65-F5344CB8AC3E}">
        <p14:creationId xmlns:p14="http://schemas.microsoft.com/office/powerpoint/2010/main" val="220095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811EE5B-A293-38CB-E044-D4E1D2DB3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0BFF281-F699-BA56-45A5-1734707316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CF813C2-2B42-AECD-79E4-50C17EA6E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1D60-368B-0B41-B4D5-F097CD95ABD0}" type="datetimeFigureOut">
              <a:rPr lang="sv-SE" smtClean="0"/>
              <a:t>2023-06-02</a:t>
            </a:fld>
            <a:endParaRPr lang="sv-SE"/>
          </a:p>
        </p:txBody>
      </p:sp>
      <p:sp>
        <p:nvSpPr>
          <p:cNvPr id="5" name="Platshållare för sidfot 4">
            <a:extLst>
              <a:ext uri="{FF2B5EF4-FFF2-40B4-BE49-F238E27FC236}">
                <a16:creationId xmlns:a16="http://schemas.microsoft.com/office/drawing/2014/main" id="{8DECC969-FBF6-808B-3156-2763CB5C0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CF3A600-6DA7-DBDB-04E9-8A1E0329A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023BD-3125-5347-8737-B51BB0A39EF9}" type="slidenum">
              <a:rPr lang="sv-SE" smtClean="0"/>
              <a:t>‹#›</a:t>
            </a:fld>
            <a:endParaRPr lang="sv-SE"/>
          </a:p>
        </p:txBody>
      </p:sp>
    </p:spTree>
    <p:extLst>
      <p:ext uri="{BB962C8B-B14F-4D97-AF65-F5344CB8AC3E}">
        <p14:creationId xmlns:p14="http://schemas.microsoft.com/office/powerpoint/2010/main" val="1253662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85F0DEE7-5A9D-0B31-CF06-56B2798C1608}"/>
              </a:ext>
            </a:extLst>
          </p:cNvPr>
          <p:cNvPicPr>
            <a:picLocks noChangeAspect="1"/>
          </p:cNvPicPr>
          <p:nvPr/>
        </p:nvPicPr>
        <p:blipFill rotWithShape="1">
          <a:blip r:embed="rId2">
            <a:alphaModFix amt="50000"/>
          </a:blip>
          <a:srcRect t="14706" r="1" b="29172"/>
          <a:stretch/>
        </p:blipFill>
        <p:spPr>
          <a:xfrm>
            <a:off x="0" y="304801"/>
            <a:ext cx="12191980" cy="6857999"/>
          </a:xfrm>
          <a:prstGeom prst="rect">
            <a:avLst/>
          </a:prstGeom>
        </p:spPr>
      </p:pic>
      <p:sp>
        <p:nvSpPr>
          <p:cNvPr id="2" name="Rubrik 1">
            <a:extLst>
              <a:ext uri="{FF2B5EF4-FFF2-40B4-BE49-F238E27FC236}">
                <a16:creationId xmlns:a16="http://schemas.microsoft.com/office/drawing/2014/main" id="{4D7ED5CF-4467-23C5-C689-2ABB76D682B3}"/>
              </a:ext>
            </a:extLst>
          </p:cNvPr>
          <p:cNvSpPr>
            <a:spLocks noGrp="1"/>
          </p:cNvSpPr>
          <p:nvPr>
            <p:ph type="ctrTitle"/>
          </p:nvPr>
        </p:nvSpPr>
        <p:spPr>
          <a:xfrm>
            <a:off x="457200" y="1108945"/>
            <a:ext cx="11429999" cy="2900518"/>
          </a:xfrm>
        </p:spPr>
        <p:txBody>
          <a:bodyPr>
            <a:normAutofit/>
          </a:bodyPr>
          <a:lstStyle/>
          <a:p>
            <a:r>
              <a:rPr lang="sv-SE" b="1" dirty="0">
                <a:solidFill>
                  <a:srgbClr val="FFFFFF"/>
                </a:solidFill>
              </a:rPr>
              <a:t>Delegation bygger på förtroende</a:t>
            </a:r>
            <a:br>
              <a:rPr lang="sv-SE" b="1" dirty="0">
                <a:solidFill>
                  <a:srgbClr val="FFFFFF"/>
                </a:solidFill>
              </a:rPr>
            </a:br>
            <a:endParaRPr lang="sv-SE" b="1" dirty="0">
              <a:solidFill>
                <a:srgbClr val="FFFFFF"/>
              </a:solidFill>
            </a:endParaRPr>
          </a:p>
        </p:txBody>
      </p:sp>
      <p:sp>
        <p:nvSpPr>
          <p:cNvPr id="3" name="Underrubrik 2">
            <a:extLst>
              <a:ext uri="{FF2B5EF4-FFF2-40B4-BE49-F238E27FC236}">
                <a16:creationId xmlns:a16="http://schemas.microsoft.com/office/drawing/2014/main" id="{81F92830-D470-B14E-834C-7A26884BABC4}"/>
              </a:ext>
            </a:extLst>
          </p:cNvPr>
          <p:cNvSpPr>
            <a:spLocks noGrp="1"/>
          </p:cNvSpPr>
          <p:nvPr>
            <p:ph type="subTitle" idx="1"/>
          </p:nvPr>
        </p:nvSpPr>
        <p:spPr>
          <a:xfrm>
            <a:off x="908537" y="4264409"/>
            <a:ext cx="10527323" cy="1098395"/>
          </a:xfrm>
        </p:spPr>
        <p:txBody>
          <a:bodyPr>
            <a:noAutofit/>
          </a:bodyPr>
          <a:lstStyle/>
          <a:p>
            <a:r>
              <a:rPr lang="sv-SE" sz="4000" b="1" dirty="0">
                <a:solidFill>
                  <a:srgbClr val="FFFFFF"/>
                </a:solidFill>
              </a:rPr>
              <a:t>Föreläggande från Skolinspektionen är allvarligt</a:t>
            </a:r>
          </a:p>
        </p:txBody>
      </p:sp>
    </p:spTree>
    <p:extLst>
      <p:ext uri="{BB962C8B-B14F-4D97-AF65-F5344CB8AC3E}">
        <p14:creationId xmlns:p14="http://schemas.microsoft.com/office/powerpoint/2010/main" val="19286151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ubrik 1">
            <a:extLst>
              <a:ext uri="{FF2B5EF4-FFF2-40B4-BE49-F238E27FC236}">
                <a16:creationId xmlns:a16="http://schemas.microsoft.com/office/drawing/2014/main" id="{8AB44537-DE5A-EC24-84A7-B3582DC997F6}"/>
              </a:ext>
            </a:extLst>
          </p:cNvPr>
          <p:cNvSpPr>
            <a:spLocks noGrp="1"/>
          </p:cNvSpPr>
          <p:nvPr>
            <p:ph type="title"/>
          </p:nvPr>
        </p:nvSpPr>
        <p:spPr>
          <a:xfrm>
            <a:off x="354105" y="2767106"/>
            <a:ext cx="3412677" cy="3071906"/>
          </a:xfrm>
        </p:spPr>
        <p:txBody>
          <a:bodyPr vert="horz" lIns="91440" tIns="45720" rIns="91440" bIns="45720" rtlCol="0" anchor="t">
            <a:normAutofit/>
          </a:bodyPr>
          <a:lstStyle/>
          <a:p>
            <a:pPr algn="ctr"/>
            <a:r>
              <a:rPr lang="en-US" sz="2400" kern="1200" dirty="0" err="1">
                <a:solidFill>
                  <a:srgbClr val="FFFFFF"/>
                </a:solidFill>
                <a:latin typeface="+mj-lt"/>
                <a:ea typeface="+mj-ea"/>
                <a:cs typeface="+mj-cs"/>
              </a:rPr>
              <a:t>Österåkers</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kommuns</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gymnasienämnd</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och</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vuxenutbildnings</a:t>
            </a:r>
            <a:r>
              <a:rPr lang="en-US" sz="2200" kern="1200" dirty="0">
                <a:solidFill>
                  <a:srgbClr val="FFFFFF"/>
                </a:solidFill>
                <a:latin typeface="+mj-lt"/>
                <a:ea typeface="+mj-ea"/>
                <a:cs typeface="+mj-cs"/>
              </a:rPr>
              <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 </a:t>
            </a:r>
            <a:r>
              <a:rPr lang="en-US" sz="2400" dirty="0" err="1">
                <a:solidFill>
                  <a:srgbClr val="FFFFFF"/>
                </a:solidFill>
              </a:rPr>
              <a:t>V</a:t>
            </a:r>
            <a:r>
              <a:rPr lang="en-US" sz="2400" kern="1200" dirty="0" err="1">
                <a:solidFill>
                  <a:srgbClr val="FFFFFF"/>
                </a:solidFill>
                <a:latin typeface="+mj-lt"/>
                <a:ea typeface="+mj-ea"/>
                <a:cs typeface="+mj-cs"/>
              </a:rPr>
              <a:t>erksamhetsberättelse</a:t>
            </a:r>
            <a:r>
              <a:rPr lang="en-US" sz="2400" kern="1200" dirty="0">
                <a:solidFill>
                  <a:srgbClr val="FFFFFF"/>
                </a:solidFill>
                <a:latin typeface="+mj-lt"/>
                <a:ea typeface="+mj-ea"/>
                <a:cs typeface="+mj-cs"/>
              </a:rPr>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 2022</a:t>
            </a:r>
          </a:p>
        </p:txBody>
      </p:sp>
      <p:pic>
        <p:nvPicPr>
          <p:cNvPr id="5" name="Platshållare för innehåll 4" descr="En bild som visar text, brev&#10;&#10;Automatiskt genererad beskrivning">
            <a:extLst>
              <a:ext uri="{FF2B5EF4-FFF2-40B4-BE49-F238E27FC236}">
                <a16:creationId xmlns:a16="http://schemas.microsoft.com/office/drawing/2014/main" id="{651DA9CD-6826-A7BB-5F42-70990CCC579A}"/>
              </a:ext>
            </a:extLst>
          </p:cNvPr>
          <p:cNvPicPr>
            <a:picLocks noGrp="1" noChangeAspect="1"/>
          </p:cNvPicPr>
          <p:nvPr>
            <p:ph idx="1"/>
          </p:nvPr>
        </p:nvPicPr>
        <p:blipFill>
          <a:blip r:embed="rId3"/>
          <a:stretch>
            <a:fillRect/>
          </a:stretch>
        </p:blipFill>
        <p:spPr>
          <a:xfrm>
            <a:off x="4509049" y="478712"/>
            <a:ext cx="7225748" cy="5166407"/>
          </a:xfrm>
          <a:prstGeom prst="rect">
            <a:avLst/>
          </a:prstGeom>
        </p:spPr>
      </p:pic>
      <p:sp>
        <p:nvSpPr>
          <p:cNvPr id="6" name="textruta 5">
            <a:extLst>
              <a:ext uri="{FF2B5EF4-FFF2-40B4-BE49-F238E27FC236}">
                <a16:creationId xmlns:a16="http://schemas.microsoft.com/office/drawing/2014/main" id="{92AE46B3-733A-568B-3D1D-69C61CF689FA}"/>
              </a:ext>
            </a:extLst>
          </p:cNvPr>
          <p:cNvSpPr txBox="1"/>
          <p:nvPr/>
        </p:nvSpPr>
        <p:spPr>
          <a:xfrm>
            <a:off x="4635996" y="5854834"/>
            <a:ext cx="7063847" cy="707886"/>
          </a:xfrm>
          <a:prstGeom prst="rect">
            <a:avLst/>
          </a:prstGeom>
          <a:solidFill>
            <a:srgbClr val="FF0000"/>
          </a:solidFill>
        </p:spPr>
        <p:txBody>
          <a:bodyPr wrap="square" rtlCol="0">
            <a:spAutoFit/>
          </a:bodyPr>
          <a:lstStyle/>
          <a:p>
            <a:r>
              <a:rPr lang="sv-SE" sz="2000" dirty="0">
                <a:solidFill>
                  <a:schemeClr val="bg1"/>
                </a:solidFill>
              </a:rPr>
              <a:t>VARFÖR TAS INTE INFORMATION OM FÖRELÄGGANDE AVSEENDE GYMNASIESÄRSKOLAN UPP I VERKSAMHETSBERÄTTELSEN?</a:t>
            </a:r>
          </a:p>
        </p:txBody>
      </p:sp>
      <p:pic>
        <p:nvPicPr>
          <p:cNvPr id="7" name="Bildobjekt 6">
            <a:extLst>
              <a:ext uri="{FF2B5EF4-FFF2-40B4-BE49-F238E27FC236}">
                <a16:creationId xmlns:a16="http://schemas.microsoft.com/office/drawing/2014/main" id="{C4934C1C-57EE-990E-478C-F9F56BB81A98}"/>
              </a:ext>
            </a:extLst>
          </p:cNvPr>
          <p:cNvPicPr>
            <a:picLocks noChangeAspect="1"/>
          </p:cNvPicPr>
          <p:nvPr/>
        </p:nvPicPr>
        <p:blipFill>
          <a:blip r:embed="rId4"/>
          <a:stretch>
            <a:fillRect/>
          </a:stretch>
        </p:blipFill>
        <p:spPr>
          <a:xfrm>
            <a:off x="91994" y="114300"/>
            <a:ext cx="1078890" cy="1078890"/>
          </a:xfrm>
          <a:prstGeom prst="rect">
            <a:avLst/>
          </a:prstGeom>
        </p:spPr>
      </p:pic>
    </p:spTree>
    <p:extLst>
      <p:ext uri="{BB962C8B-B14F-4D97-AF65-F5344CB8AC3E}">
        <p14:creationId xmlns:p14="http://schemas.microsoft.com/office/powerpoint/2010/main" val="90022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12E947-0734-45F9-9C4F-41114EC3A3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2B3290A-D3BF-4B87-B55B-FD9A98B4972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6" name="Rectangle 15">
              <a:extLst>
                <a:ext uri="{FF2B5EF4-FFF2-40B4-BE49-F238E27FC236}">
                  <a16:creationId xmlns:a16="http://schemas.microsoft.com/office/drawing/2014/main" id="{033A715A-0686-440A-8F40-441B42A6605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61657F-19F2-425B-B7E9-0118CD13C33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27B6634-79D3-4EDD-A77A-1065D6F3A4F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Bildobjekt 4" descr="En bild som visar text&#10;&#10;Automatiskt genererad beskrivning">
            <a:extLst>
              <a:ext uri="{FF2B5EF4-FFF2-40B4-BE49-F238E27FC236}">
                <a16:creationId xmlns:a16="http://schemas.microsoft.com/office/drawing/2014/main" id="{82EAC433-5018-7847-9888-5901C87CFCE8}"/>
              </a:ext>
            </a:extLst>
          </p:cNvPr>
          <p:cNvPicPr>
            <a:picLocks noChangeAspect="1"/>
          </p:cNvPicPr>
          <p:nvPr/>
        </p:nvPicPr>
        <p:blipFill>
          <a:blip r:embed="rId2"/>
          <a:stretch>
            <a:fillRect/>
          </a:stretch>
        </p:blipFill>
        <p:spPr>
          <a:xfrm>
            <a:off x="14285" y="1831479"/>
            <a:ext cx="5008476" cy="3756358"/>
          </a:xfrm>
          <a:prstGeom prst="rect">
            <a:avLst/>
          </a:prstGeom>
        </p:spPr>
      </p:pic>
      <p:pic>
        <p:nvPicPr>
          <p:cNvPr id="7" name="Bildobjekt 6" descr="En bild som visar bord&#10;&#10;Automatiskt genererad beskrivning">
            <a:extLst>
              <a:ext uri="{FF2B5EF4-FFF2-40B4-BE49-F238E27FC236}">
                <a16:creationId xmlns:a16="http://schemas.microsoft.com/office/drawing/2014/main" id="{83926113-E099-8C2C-B360-0CFE46302CBF}"/>
              </a:ext>
            </a:extLst>
          </p:cNvPr>
          <p:cNvPicPr>
            <a:picLocks noChangeAspect="1"/>
          </p:cNvPicPr>
          <p:nvPr/>
        </p:nvPicPr>
        <p:blipFill>
          <a:blip r:embed="rId3"/>
          <a:stretch>
            <a:fillRect/>
          </a:stretch>
        </p:blipFill>
        <p:spPr>
          <a:xfrm>
            <a:off x="5035188" y="1831480"/>
            <a:ext cx="6100595" cy="3584100"/>
          </a:xfrm>
          <a:prstGeom prst="rect">
            <a:avLst/>
          </a:prstGeom>
        </p:spPr>
      </p:pic>
      <p:sp>
        <p:nvSpPr>
          <p:cNvPr id="8" name="textruta 7">
            <a:extLst>
              <a:ext uri="{FF2B5EF4-FFF2-40B4-BE49-F238E27FC236}">
                <a16:creationId xmlns:a16="http://schemas.microsoft.com/office/drawing/2014/main" id="{4B9CDA33-6292-B9C0-6019-9B32DAD77B18}"/>
              </a:ext>
            </a:extLst>
          </p:cNvPr>
          <p:cNvSpPr txBox="1"/>
          <p:nvPr/>
        </p:nvSpPr>
        <p:spPr>
          <a:xfrm>
            <a:off x="287983" y="5630183"/>
            <a:ext cx="11644603" cy="1013213"/>
          </a:xfrm>
          <a:prstGeom prst="rect">
            <a:avLst/>
          </a:prstGeom>
          <a:solidFill>
            <a:srgbClr val="FF0000"/>
          </a:solidFill>
        </p:spPr>
        <p:txBody>
          <a:bodyPr vert="horz" lIns="91440" tIns="45720" rIns="91440" bIns="45720" rtlCol="0">
            <a:normAutofit/>
          </a:bodyPr>
          <a:lstStyle/>
          <a:p>
            <a:pPr>
              <a:lnSpc>
                <a:spcPct val="90000"/>
              </a:lnSpc>
              <a:spcAft>
                <a:spcPts val="600"/>
              </a:spcAft>
            </a:pPr>
            <a:r>
              <a:rPr lang="en-US" sz="2000" b="1" dirty="0" err="1">
                <a:solidFill>
                  <a:schemeClr val="bg1"/>
                </a:solidFill>
              </a:rPr>
              <a:t>Fråga</a:t>
            </a:r>
            <a:r>
              <a:rPr lang="en-US" sz="2000" b="1" dirty="0">
                <a:solidFill>
                  <a:schemeClr val="bg1"/>
                </a:solidFill>
              </a:rPr>
              <a:t> </a:t>
            </a:r>
            <a:r>
              <a:rPr lang="en-US" sz="2000" b="1" dirty="0" err="1">
                <a:solidFill>
                  <a:schemeClr val="bg1"/>
                </a:solidFill>
              </a:rPr>
              <a:t>från</a:t>
            </a:r>
            <a:r>
              <a:rPr lang="en-US" sz="2000" b="1" dirty="0">
                <a:solidFill>
                  <a:schemeClr val="bg1"/>
                </a:solidFill>
              </a:rPr>
              <a:t> </a:t>
            </a:r>
            <a:r>
              <a:rPr lang="en-US" sz="2000" b="1" dirty="0" err="1">
                <a:solidFill>
                  <a:schemeClr val="bg1"/>
                </a:solidFill>
              </a:rPr>
              <a:t>Skolinspektionen</a:t>
            </a:r>
            <a:r>
              <a:rPr lang="en-US" sz="2000" b="1" dirty="0">
                <a:solidFill>
                  <a:schemeClr val="bg1"/>
                </a:solidFill>
              </a:rPr>
              <a:t> </a:t>
            </a:r>
            <a:r>
              <a:rPr lang="en-US" sz="2000" b="1" dirty="0" err="1">
                <a:solidFill>
                  <a:schemeClr val="bg1"/>
                </a:solidFill>
              </a:rPr>
              <a:t>inkom</a:t>
            </a:r>
            <a:r>
              <a:rPr lang="en-US" sz="2000" b="1" dirty="0">
                <a:solidFill>
                  <a:schemeClr val="bg1"/>
                </a:solidFill>
              </a:rPr>
              <a:t> den 21/3-2023 </a:t>
            </a:r>
            <a:r>
              <a:rPr lang="en-US" sz="2000" b="1" dirty="0" err="1">
                <a:solidFill>
                  <a:schemeClr val="bg1"/>
                </a:solidFill>
              </a:rPr>
              <a:t>avseende</a:t>
            </a:r>
            <a:r>
              <a:rPr lang="en-US" sz="2000" b="1" dirty="0">
                <a:solidFill>
                  <a:schemeClr val="bg1"/>
                </a:solidFill>
              </a:rPr>
              <a:t> </a:t>
            </a:r>
            <a:r>
              <a:rPr lang="en-US" sz="2000" b="1" dirty="0" err="1">
                <a:solidFill>
                  <a:schemeClr val="bg1"/>
                </a:solidFill>
              </a:rPr>
              <a:t>samverkanavtal</a:t>
            </a:r>
            <a:r>
              <a:rPr lang="en-US" sz="2000" b="1" dirty="0">
                <a:solidFill>
                  <a:schemeClr val="bg1"/>
                </a:solidFill>
              </a:rPr>
              <a:t> den </a:t>
            </a:r>
            <a:r>
              <a:rPr lang="en-US" sz="2000" b="1" dirty="0" err="1">
                <a:solidFill>
                  <a:schemeClr val="bg1"/>
                </a:solidFill>
              </a:rPr>
              <a:t>kan</a:t>
            </a:r>
            <a:r>
              <a:rPr lang="en-US" sz="2000" b="1" dirty="0">
                <a:solidFill>
                  <a:schemeClr val="bg1"/>
                </a:solidFill>
              </a:rPr>
              <a:t> vi </a:t>
            </a:r>
            <a:r>
              <a:rPr lang="en-US" sz="2000" b="1" dirty="0" err="1">
                <a:solidFill>
                  <a:schemeClr val="bg1"/>
                </a:solidFill>
              </a:rPr>
              <a:t>inte</a:t>
            </a:r>
            <a:r>
              <a:rPr lang="en-US" sz="2000" b="1" dirty="0">
                <a:solidFill>
                  <a:schemeClr val="bg1"/>
                </a:solidFill>
              </a:rPr>
              <a:t> </a:t>
            </a:r>
            <a:r>
              <a:rPr lang="en-US" sz="2000" b="1" dirty="0" err="1">
                <a:solidFill>
                  <a:schemeClr val="bg1"/>
                </a:solidFill>
              </a:rPr>
              <a:t>finna</a:t>
            </a:r>
            <a:r>
              <a:rPr lang="en-US" sz="2000" b="1" dirty="0">
                <a:solidFill>
                  <a:schemeClr val="bg1"/>
                </a:solidFill>
              </a:rPr>
              <a:t> </a:t>
            </a:r>
            <a:r>
              <a:rPr lang="en-US" sz="2000" b="1" dirty="0" err="1">
                <a:solidFill>
                  <a:schemeClr val="bg1"/>
                </a:solidFill>
              </a:rPr>
              <a:t>här</a:t>
            </a:r>
            <a:r>
              <a:rPr lang="en-US" sz="2000" b="1" dirty="0">
                <a:solidFill>
                  <a:schemeClr val="bg1"/>
                </a:solidFill>
              </a:rPr>
              <a:t>. Det </a:t>
            </a:r>
            <a:r>
              <a:rPr lang="en-US" sz="2000" b="1" dirty="0" err="1">
                <a:solidFill>
                  <a:schemeClr val="bg1"/>
                </a:solidFill>
              </a:rPr>
              <a:t>finns</a:t>
            </a:r>
            <a:r>
              <a:rPr lang="en-US" sz="2000" b="1" dirty="0">
                <a:solidFill>
                  <a:schemeClr val="bg1"/>
                </a:solidFill>
              </a:rPr>
              <a:t> </a:t>
            </a:r>
            <a:r>
              <a:rPr lang="en-US" sz="2000" b="1" dirty="0" err="1">
                <a:solidFill>
                  <a:schemeClr val="bg1"/>
                </a:solidFill>
              </a:rPr>
              <a:t>en</a:t>
            </a:r>
            <a:r>
              <a:rPr lang="en-US" sz="2000" b="1" dirty="0">
                <a:solidFill>
                  <a:schemeClr val="bg1"/>
                </a:solidFill>
              </a:rPr>
              <a:t> </a:t>
            </a:r>
            <a:r>
              <a:rPr lang="en-US" sz="2000" b="1" dirty="0" err="1">
                <a:solidFill>
                  <a:schemeClr val="bg1"/>
                </a:solidFill>
              </a:rPr>
              <a:t>följdfråga</a:t>
            </a:r>
            <a:r>
              <a:rPr lang="en-US" sz="2000" b="1" dirty="0">
                <a:solidFill>
                  <a:schemeClr val="bg1"/>
                </a:solidFill>
              </a:rPr>
              <a:t> </a:t>
            </a:r>
            <a:r>
              <a:rPr lang="en-US" sz="2000" b="1" dirty="0" err="1">
                <a:solidFill>
                  <a:schemeClr val="bg1"/>
                </a:solidFill>
              </a:rPr>
              <a:t>rapporterad</a:t>
            </a:r>
            <a:r>
              <a:rPr lang="en-US" sz="2000" b="1" dirty="0">
                <a:solidFill>
                  <a:schemeClr val="bg1"/>
                </a:solidFill>
              </a:rPr>
              <a:t> den 6/4-2023, </a:t>
            </a:r>
            <a:r>
              <a:rPr lang="en-US" sz="2000" b="1" dirty="0" err="1">
                <a:solidFill>
                  <a:schemeClr val="bg1"/>
                </a:solidFill>
              </a:rPr>
              <a:t>är</a:t>
            </a:r>
            <a:r>
              <a:rPr lang="en-US" sz="2000" b="1" dirty="0">
                <a:solidFill>
                  <a:schemeClr val="bg1"/>
                </a:solidFill>
              </a:rPr>
              <a:t> det </a:t>
            </a:r>
            <a:r>
              <a:rPr lang="en-US" sz="2000" b="1" dirty="0" err="1">
                <a:solidFill>
                  <a:schemeClr val="bg1"/>
                </a:solidFill>
              </a:rPr>
              <a:t>samma</a:t>
            </a:r>
            <a:r>
              <a:rPr lang="en-US" sz="2000" b="1" dirty="0">
                <a:solidFill>
                  <a:schemeClr val="bg1"/>
                </a:solidFill>
              </a:rPr>
              <a:t> </a:t>
            </a:r>
            <a:r>
              <a:rPr lang="en-US" sz="2000" b="1" dirty="0" err="1">
                <a:solidFill>
                  <a:schemeClr val="bg1"/>
                </a:solidFill>
              </a:rPr>
              <a:t>eller</a:t>
            </a:r>
            <a:r>
              <a:rPr lang="en-US" sz="2000" b="1" dirty="0">
                <a:solidFill>
                  <a:schemeClr val="bg1"/>
                </a:solidFill>
              </a:rPr>
              <a:t> </a:t>
            </a:r>
            <a:r>
              <a:rPr lang="en-US" sz="2000" b="1" dirty="0" err="1">
                <a:solidFill>
                  <a:schemeClr val="bg1"/>
                </a:solidFill>
              </a:rPr>
              <a:t>är</a:t>
            </a:r>
            <a:r>
              <a:rPr lang="en-US" sz="2000" b="1" dirty="0">
                <a:solidFill>
                  <a:schemeClr val="bg1"/>
                </a:solidFill>
              </a:rPr>
              <a:t> det </a:t>
            </a:r>
            <a:r>
              <a:rPr lang="en-US" sz="2000" b="1" dirty="0" err="1">
                <a:solidFill>
                  <a:schemeClr val="bg1"/>
                </a:solidFill>
              </a:rPr>
              <a:t>ytterligare</a:t>
            </a:r>
            <a:r>
              <a:rPr lang="en-US" sz="2000" b="1" dirty="0">
                <a:solidFill>
                  <a:schemeClr val="bg1"/>
                </a:solidFill>
              </a:rPr>
              <a:t> </a:t>
            </a:r>
            <a:r>
              <a:rPr lang="en-US" sz="2000" b="1" dirty="0" err="1">
                <a:solidFill>
                  <a:schemeClr val="bg1"/>
                </a:solidFill>
              </a:rPr>
              <a:t>en</a:t>
            </a:r>
            <a:r>
              <a:rPr lang="en-US" sz="2000" b="1" dirty="0">
                <a:solidFill>
                  <a:schemeClr val="bg1"/>
                </a:solidFill>
              </a:rPr>
              <a:t> </a:t>
            </a:r>
            <a:r>
              <a:rPr lang="en-US" sz="2000" b="1" dirty="0" err="1">
                <a:solidFill>
                  <a:schemeClr val="bg1"/>
                </a:solidFill>
              </a:rPr>
              <a:t>fråga</a:t>
            </a:r>
            <a:r>
              <a:rPr lang="en-US" sz="2000" b="1" dirty="0">
                <a:solidFill>
                  <a:schemeClr val="bg1"/>
                </a:solidFill>
              </a:rPr>
              <a:t> </a:t>
            </a:r>
            <a:r>
              <a:rPr lang="en-US" sz="2000" b="1" dirty="0" err="1">
                <a:solidFill>
                  <a:schemeClr val="bg1"/>
                </a:solidFill>
              </a:rPr>
              <a:t>och</a:t>
            </a:r>
            <a:r>
              <a:rPr lang="en-US" sz="2000" b="1" dirty="0">
                <a:solidFill>
                  <a:schemeClr val="bg1"/>
                </a:solidFill>
              </a:rPr>
              <a:t> </a:t>
            </a:r>
            <a:r>
              <a:rPr lang="en-US" sz="2000" b="1" dirty="0" err="1">
                <a:solidFill>
                  <a:schemeClr val="bg1"/>
                </a:solidFill>
              </a:rPr>
              <a:t>i</a:t>
            </a:r>
            <a:r>
              <a:rPr lang="en-US" sz="2000" b="1" dirty="0">
                <a:solidFill>
                  <a:schemeClr val="bg1"/>
                </a:solidFill>
              </a:rPr>
              <a:t> </a:t>
            </a:r>
            <a:r>
              <a:rPr lang="en-US" sz="2000" b="1" dirty="0" err="1">
                <a:solidFill>
                  <a:schemeClr val="bg1"/>
                </a:solidFill>
              </a:rPr>
              <a:t>så</a:t>
            </a:r>
            <a:r>
              <a:rPr lang="en-US" sz="2000" b="1" dirty="0">
                <a:solidFill>
                  <a:schemeClr val="bg1"/>
                </a:solidFill>
              </a:rPr>
              <a:t> fall </a:t>
            </a:r>
            <a:r>
              <a:rPr lang="en-US" sz="2000" b="1" dirty="0" err="1">
                <a:solidFill>
                  <a:schemeClr val="bg1"/>
                </a:solidFill>
              </a:rPr>
              <a:t>avseende</a:t>
            </a:r>
            <a:r>
              <a:rPr lang="en-US" sz="2000" b="1" dirty="0">
                <a:solidFill>
                  <a:schemeClr val="bg1"/>
                </a:solidFill>
              </a:rPr>
              <a:t> </a:t>
            </a:r>
            <a:r>
              <a:rPr lang="en-US" sz="2000" b="1" dirty="0" err="1">
                <a:solidFill>
                  <a:schemeClr val="bg1"/>
                </a:solidFill>
              </a:rPr>
              <a:t>vad</a:t>
            </a:r>
            <a:r>
              <a:rPr lang="en-US" sz="2000" b="1" dirty="0">
                <a:solidFill>
                  <a:schemeClr val="bg1"/>
                </a:solidFill>
              </a:rPr>
              <a:t>? </a:t>
            </a:r>
            <a:r>
              <a:rPr lang="en-US" sz="2000" b="1" dirty="0" err="1">
                <a:solidFill>
                  <a:schemeClr val="bg1"/>
                </a:solidFill>
              </a:rPr>
              <a:t>Svaret</a:t>
            </a:r>
            <a:r>
              <a:rPr lang="en-US" sz="2000" b="1" dirty="0">
                <a:solidFill>
                  <a:schemeClr val="bg1"/>
                </a:solidFill>
              </a:rPr>
              <a:t> </a:t>
            </a:r>
            <a:r>
              <a:rPr lang="en-US" sz="2000" b="1" dirty="0" err="1">
                <a:solidFill>
                  <a:schemeClr val="bg1"/>
                </a:solidFill>
              </a:rPr>
              <a:t>skickades</a:t>
            </a:r>
            <a:r>
              <a:rPr lang="en-US" sz="2000" b="1" dirty="0">
                <a:solidFill>
                  <a:schemeClr val="bg1"/>
                </a:solidFill>
              </a:rPr>
              <a:t> den 14/4-2023 </a:t>
            </a:r>
            <a:r>
              <a:rPr lang="en-US" sz="2000" b="1" dirty="0" err="1">
                <a:solidFill>
                  <a:schemeClr val="bg1"/>
                </a:solidFill>
              </a:rPr>
              <a:t>så</a:t>
            </a:r>
            <a:r>
              <a:rPr lang="en-US" sz="2000" b="1" dirty="0">
                <a:solidFill>
                  <a:schemeClr val="bg1"/>
                </a:solidFill>
              </a:rPr>
              <a:t> </a:t>
            </a:r>
            <a:r>
              <a:rPr lang="en-US" sz="2000" b="1" dirty="0" err="1">
                <a:solidFill>
                  <a:schemeClr val="bg1"/>
                </a:solidFill>
              </a:rPr>
              <a:t>vitt</a:t>
            </a:r>
            <a:r>
              <a:rPr lang="en-US" sz="2000" b="1" dirty="0">
                <a:solidFill>
                  <a:schemeClr val="bg1"/>
                </a:solidFill>
              </a:rPr>
              <a:t> vi </a:t>
            </a:r>
            <a:r>
              <a:rPr lang="en-US" sz="2000" b="1" dirty="0" err="1">
                <a:solidFill>
                  <a:schemeClr val="bg1"/>
                </a:solidFill>
              </a:rPr>
              <a:t>kan</a:t>
            </a:r>
            <a:r>
              <a:rPr lang="en-US" sz="2000" b="1" dirty="0">
                <a:solidFill>
                  <a:schemeClr val="bg1"/>
                </a:solidFill>
              </a:rPr>
              <a:t> </a:t>
            </a:r>
            <a:r>
              <a:rPr lang="en-US" sz="2000" b="1" dirty="0" err="1">
                <a:solidFill>
                  <a:schemeClr val="bg1"/>
                </a:solidFill>
              </a:rPr>
              <a:t>utläsa</a:t>
            </a:r>
            <a:r>
              <a:rPr lang="en-US" sz="2000" b="1" dirty="0">
                <a:solidFill>
                  <a:schemeClr val="bg1"/>
                </a:solidFill>
              </a:rPr>
              <a:t>. </a:t>
            </a:r>
            <a:r>
              <a:rPr lang="en-US" sz="2000" b="1" dirty="0" err="1">
                <a:solidFill>
                  <a:schemeClr val="bg1"/>
                </a:solidFill>
              </a:rPr>
              <a:t>Vad</a:t>
            </a:r>
            <a:r>
              <a:rPr lang="en-US" sz="2000" b="1" dirty="0">
                <a:solidFill>
                  <a:schemeClr val="bg1"/>
                </a:solidFill>
              </a:rPr>
              <a:t>?</a:t>
            </a:r>
          </a:p>
        </p:txBody>
      </p:sp>
      <p:sp>
        <p:nvSpPr>
          <p:cNvPr id="9" name="textruta 8">
            <a:extLst>
              <a:ext uri="{FF2B5EF4-FFF2-40B4-BE49-F238E27FC236}">
                <a16:creationId xmlns:a16="http://schemas.microsoft.com/office/drawing/2014/main" id="{805CA7A3-F121-0B19-FE43-EE626839FDDF}"/>
              </a:ext>
            </a:extLst>
          </p:cNvPr>
          <p:cNvSpPr txBox="1"/>
          <p:nvPr/>
        </p:nvSpPr>
        <p:spPr>
          <a:xfrm>
            <a:off x="287983" y="357663"/>
            <a:ext cx="11380276" cy="830997"/>
          </a:xfrm>
          <a:prstGeom prst="rect">
            <a:avLst/>
          </a:prstGeom>
          <a:noFill/>
        </p:spPr>
        <p:txBody>
          <a:bodyPr wrap="square" rtlCol="0">
            <a:spAutoFit/>
          </a:bodyPr>
          <a:lstStyle/>
          <a:p>
            <a:pPr algn="ctr"/>
            <a:r>
              <a:rPr lang="sv-SE" sz="2400" b="1" dirty="0">
                <a:solidFill>
                  <a:schemeClr val="bg1"/>
                </a:solidFill>
              </a:rPr>
              <a:t>Mejl från Skolinspektionen daterat den 21/3-2023 </a:t>
            </a:r>
          </a:p>
          <a:p>
            <a:pPr algn="ctr"/>
            <a:r>
              <a:rPr lang="sv-SE" sz="2400" b="1" dirty="0">
                <a:solidFill>
                  <a:schemeClr val="bg1"/>
                </a:solidFill>
              </a:rPr>
              <a:t>samt UBN inkomna skrivelser 2023-03-21 till 2023-04-17 </a:t>
            </a:r>
          </a:p>
        </p:txBody>
      </p:sp>
    </p:spTree>
    <p:extLst>
      <p:ext uri="{BB962C8B-B14F-4D97-AF65-F5344CB8AC3E}">
        <p14:creationId xmlns:p14="http://schemas.microsoft.com/office/powerpoint/2010/main" val="279372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8A8C3EC-5EC3-F9F5-D039-D20DB13D0AA2}"/>
              </a:ext>
            </a:extLst>
          </p:cNvPr>
          <p:cNvSpPr>
            <a:spLocks noGrp="1"/>
          </p:cNvSpPr>
          <p:nvPr>
            <p:ph type="title"/>
          </p:nvPr>
        </p:nvSpPr>
        <p:spPr>
          <a:xfrm>
            <a:off x="1371599" y="294538"/>
            <a:ext cx="9895951" cy="1033669"/>
          </a:xfrm>
        </p:spPr>
        <p:txBody>
          <a:bodyPr>
            <a:normAutofit/>
          </a:bodyPr>
          <a:lstStyle/>
          <a:p>
            <a:pPr algn="ctr"/>
            <a:r>
              <a:rPr lang="sv-SE" sz="4000" dirty="0">
                <a:solidFill>
                  <a:srgbClr val="FFFFFF"/>
                </a:solidFill>
              </a:rPr>
              <a:t>Avslutningsvis</a:t>
            </a:r>
          </a:p>
        </p:txBody>
      </p:sp>
      <p:sp>
        <p:nvSpPr>
          <p:cNvPr id="3" name="Platshållare för innehåll 2">
            <a:extLst>
              <a:ext uri="{FF2B5EF4-FFF2-40B4-BE49-F238E27FC236}">
                <a16:creationId xmlns:a16="http://schemas.microsoft.com/office/drawing/2014/main" id="{C7342FB8-9926-AE78-1202-77EBAF1536DF}"/>
              </a:ext>
            </a:extLst>
          </p:cNvPr>
          <p:cNvSpPr>
            <a:spLocks noGrp="1"/>
          </p:cNvSpPr>
          <p:nvPr>
            <p:ph idx="1"/>
          </p:nvPr>
        </p:nvSpPr>
        <p:spPr>
          <a:xfrm>
            <a:off x="635977" y="1891970"/>
            <a:ext cx="11044236" cy="5406174"/>
          </a:xfrm>
        </p:spPr>
        <p:txBody>
          <a:bodyPr anchor="ctr">
            <a:normAutofit/>
          </a:bodyPr>
          <a:lstStyle/>
          <a:p>
            <a:r>
              <a:rPr lang="sv-SE" sz="2400" dirty="0"/>
              <a:t>Inte någonstans kan vi se att förvaltningen har givit nämnden information om att vi har fått ett föreläggande från Skolinspektionen… FÖRTROENDE?</a:t>
            </a:r>
          </a:p>
          <a:p>
            <a:r>
              <a:rPr lang="sv-SE" sz="2400" dirty="0"/>
              <a:t>Vad är ett föreläggande från Skolinspektionen?</a:t>
            </a:r>
          </a:p>
          <a:p>
            <a:pPr marL="457200" lvl="1" indent="0">
              <a:buNone/>
            </a:pPr>
            <a:r>
              <a:rPr lang="sv-SE" dirty="0">
                <a:sym typeface="Wingdings" pitchFamily="2" charset="2"/>
              </a:rPr>
              <a:t></a:t>
            </a:r>
            <a:r>
              <a:rPr lang="sv-SE" b="0" i="0" dirty="0">
                <a:solidFill>
                  <a:srgbClr val="0070C0"/>
                </a:solidFill>
                <a:effectLst/>
                <a:latin typeface="Muli Regular"/>
              </a:rPr>
              <a:t>Ett föreläggande innebär att Skolinspektionen har hittat brister. Det kan ligga till grund för tvångsåtgärder som tillfälligt verksamhetsförbud, återkallande av tillståndet för en fristående skola eller statliga åtgärder för rättelse mot kommunal verksamhet. </a:t>
            </a:r>
            <a:r>
              <a:rPr lang="sv-SE" b="0" i="0" dirty="0">
                <a:solidFill>
                  <a:srgbClr val="0070C0"/>
                </a:solidFill>
                <a:effectLst/>
                <a:latin typeface="Google Sans"/>
              </a:rPr>
              <a:t>I föreläggandet står vilka brister som måste åtgärdas, och vilka krav vi ställer på huvudmannen, alltså den som driver verksamheten</a:t>
            </a:r>
            <a:endParaRPr lang="sv-SE" dirty="0">
              <a:solidFill>
                <a:srgbClr val="0070C0"/>
              </a:solidFill>
            </a:endParaRPr>
          </a:p>
          <a:p>
            <a:r>
              <a:rPr lang="sv-SE" sz="2400" dirty="0">
                <a:latin typeface="Google Sans"/>
              </a:rPr>
              <a:t>Information lämnades inte av förvaltningen till nämnden i februari och det är inte vad vi kan se diariefört på rätt dag – detta är allvarligt. FÖRTROENDE?</a:t>
            </a:r>
          </a:p>
          <a:p>
            <a:r>
              <a:rPr lang="sv-SE" sz="2400" dirty="0">
                <a:latin typeface="Google Sans"/>
              </a:rPr>
              <a:t>Nämnden behöver få bättre återrapportering där man kan följa ärenden och Roslagspartiet yrkar på en översyn av delegationsordningen.</a:t>
            </a:r>
          </a:p>
          <a:p>
            <a:endParaRPr lang="sv-SE" sz="2400" dirty="0">
              <a:latin typeface="Google Sans"/>
            </a:endParaRPr>
          </a:p>
          <a:p>
            <a:endParaRPr lang="sv-SE" sz="2400" dirty="0">
              <a:latin typeface="Google Sans"/>
            </a:endParaRPr>
          </a:p>
        </p:txBody>
      </p:sp>
      <p:pic>
        <p:nvPicPr>
          <p:cNvPr id="4" name="Bildobjekt 3">
            <a:extLst>
              <a:ext uri="{FF2B5EF4-FFF2-40B4-BE49-F238E27FC236}">
                <a16:creationId xmlns:a16="http://schemas.microsoft.com/office/drawing/2014/main" id="{CD1F810B-2602-7160-01CB-C7FE2D23C0E9}"/>
              </a:ext>
            </a:extLst>
          </p:cNvPr>
          <p:cNvPicPr>
            <a:picLocks noChangeAspect="1"/>
          </p:cNvPicPr>
          <p:nvPr/>
        </p:nvPicPr>
        <p:blipFill>
          <a:blip r:embed="rId3"/>
          <a:stretch>
            <a:fillRect/>
          </a:stretch>
        </p:blipFill>
        <p:spPr>
          <a:xfrm>
            <a:off x="96532" y="128587"/>
            <a:ext cx="1078890" cy="1078890"/>
          </a:xfrm>
          <a:prstGeom prst="rect">
            <a:avLst/>
          </a:prstGeom>
        </p:spPr>
      </p:pic>
    </p:spTree>
    <p:extLst>
      <p:ext uri="{BB962C8B-B14F-4D97-AF65-F5344CB8AC3E}">
        <p14:creationId xmlns:p14="http://schemas.microsoft.com/office/powerpoint/2010/main" val="19832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27646C-9D49-770D-CE19-0D30645E177F}"/>
              </a:ext>
            </a:extLst>
          </p:cNvPr>
          <p:cNvSpPr>
            <a:spLocks noGrp="1"/>
          </p:cNvSpPr>
          <p:nvPr>
            <p:ph type="title"/>
          </p:nvPr>
        </p:nvSpPr>
        <p:spPr>
          <a:xfrm>
            <a:off x="838200" y="129164"/>
            <a:ext cx="10515600" cy="1325563"/>
          </a:xfrm>
        </p:spPr>
        <p:txBody>
          <a:bodyPr/>
          <a:lstStyle/>
          <a:p>
            <a:pPr algn="ctr"/>
            <a:r>
              <a:rPr lang="sv-SE" dirty="0"/>
              <a:t>Tidslinjen - anpassad gymnasieskola/Gy-sär</a:t>
            </a:r>
          </a:p>
        </p:txBody>
      </p:sp>
      <p:sp>
        <p:nvSpPr>
          <p:cNvPr id="3" name="Platshållare för innehåll 2">
            <a:extLst>
              <a:ext uri="{FF2B5EF4-FFF2-40B4-BE49-F238E27FC236}">
                <a16:creationId xmlns:a16="http://schemas.microsoft.com/office/drawing/2014/main" id="{03C09A19-8968-E5E0-3476-C33552D8CFF9}"/>
              </a:ext>
            </a:extLst>
          </p:cNvPr>
          <p:cNvSpPr>
            <a:spLocks noGrp="1"/>
          </p:cNvSpPr>
          <p:nvPr>
            <p:ph idx="1"/>
          </p:nvPr>
        </p:nvSpPr>
        <p:spPr>
          <a:xfrm>
            <a:off x="433754" y="1207477"/>
            <a:ext cx="11254154" cy="5285398"/>
          </a:xfrm>
        </p:spPr>
        <p:txBody>
          <a:bodyPr>
            <a:normAutofit fontScale="92500" lnSpcReduction="10000"/>
          </a:bodyPr>
          <a:lstStyle/>
          <a:p>
            <a:r>
              <a:rPr lang="sv-SE" sz="2000" dirty="0"/>
              <a:t>14 november 2022	Inkom en begäran från Skolinspektionen (SI) begäran om yttrande 					avseende gymnasiesärskolan (Gy-sär).</a:t>
            </a:r>
          </a:p>
          <a:p>
            <a:r>
              <a:rPr lang="sv-SE" sz="2000" dirty="0"/>
              <a:t>22 november 2022	Svarar Österåkers kommun (ÖK). Där står att ÖK inte har Gy-sär, inte har 					samverkansavtal med någon men avser att teckna avtal för nationella och 					individuella program. </a:t>
            </a:r>
          </a:p>
          <a:p>
            <a:r>
              <a:rPr lang="sv-SE" sz="2000" dirty="0"/>
              <a:t>19 december 2022	Skolinspektionen fattar beslut om ett </a:t>
            </a:r>
            <a:r>
              <a:rPr lang="sv-SE" sz="2000" b="1" dirty="0"/>
              <a:t>föreläggande: </a:t>
            </a:r>
            <a:r>
              <a:rPr lang="sv-SE" sz="2000" dirty="0"/>
              <a:t>                        					</a:t>
            </a:r>
            <a:r>
              <a:rPr lang="sv-SE" sz="2000" i="1" dirty="0"/>
              <a:t>”</a:t>
            </a:r>
            <a:r>
              <a:rPr lang="sv-SE" sz="2000" i="1" dirty="0">
                <a:effectLst/>
                <a:latin typeface="Helvetica" pitchFamily="2" charset="0"/>
              </a:rPr>
              <a:t>Österåkers kommun följer inte författningarnas krav vad gäller 					erbjudande av utbildning i gymnasiesärskola. Det finns därför 					skäl att förelägga Österåkers kommun att fullgöra sina 						skyldigheter och vidta åtgärder för att avhjälpa bristen.”</a:t>
            </a:r>
          </a:p>
          <a:p>
            <a:pPr marL="0" indent="0">
              <a:buNone/>
            </a:pPr>
            <a:r>
              <a:rPr lang="sv-SE" sz="1600" dirty="0">
                <a:latin typeface="Helvetica" pitchFamily="2" charset="0"/>
              </a:rPr>
              <a:t>			</a:t>
            </a:r>
            <a:endParaRPr lang="sv-SE" sz="1600" dirty="0">
              <a:effectLst/>
              <a:latin typeface="Helvetica" pitchFamily="2" charset="0"/>
            </a:endParaRPr>
          </a:p>
          <a:p>
            <a:r>
              <a:rPr lang="sv-SE" sz="2000" dirty="0"/>
              <a:t>19, 25 o 30 januari 2023	Avtal om gymnasiesärskola nationellt program upprättades och 						undertecknades avtalet. </a:t>
            </a:r>
          </a:p>
          <a:p>
            <a:r>
              <a:rPr lang="sv-SE" sz="2000" dirty="0">
                <a:effectLst/>
              </a:rPr>
              <a:t>16 mars 2023		ÖK yttrar</a:t>
            </a:r>
            <a:r>
              <a:rPr lang="sv-SE" sz="2000" dirty="0"/>
              <a:t> sig till SI att kommunen nu har slutit avtal avseende Gy-sär.</a:t>
            </a:r>
          </a:p>
          <a:p>
            <a:r>
              <a:rPr lang="sv-SE" sz="2000" dirty="0">
                <a:effectLst/>
              </a:rPr>
              <a:t>21</a:t>
            </a:r>
            <a:r>
              <a:rPr lang="sv-SE" sz="2000" dirty="0"/>
              <a:t> mars 2023		Inkommer ett mejl till ÖK från SI med frågan om vi även har ett avtal 					avseende Gy-sär individuellt program.</a:t>
            </a:r>
          </a:p>
          <a:p>
            <a:r>
              <a:rPr lang="sv-SE" sz="2000" dirty="0">
                <a:effectLst/>
              </a:rPr>
              <a:t>23 mars 2023		Mejlkonversation mellan ÖK och SI men vi har inte svaret på hur det har gått…</a:t>
            </a:r>
          </a:p>
          <a:p>
            <a:endParaRPr lang="sv-SE" sz="2000" dirty="0"/>
          </a:p>
        </p:txBody>
      </p:sp>
      <p:sp>
        <p:nvSpPr>
          <p:cNvPr id="6" name="textruta 5">
            <a:extLst>
              <a:ext uri="{FF2B5EF4-FFF2-40B4-BE49-F238E27FC236}">
                <a16:creationId xmlns:a16="http://schemas.microsoft.com/office/drawing/2014/main" id="{F289CF92-EF8A-D933-A9DF-2017E266307D}"/>
              </a:ext>
            </a:extLst>
          </p:cNvPr>
          <p:cNvSpPr txBox="1"/>
          <p:nvPr/>
        </p:nvSpPr>
        <p:spPr>
          <a:xfrm>
            <a:off x="7047434" y="1454727"/>
            <a:ext cx="4807528" cy="400110"/>
          </a:xfrm>
          <a:prstGeom prst="rect">
            <a:avLst/>
          </a:prstGeom>
          <a:noFill/>
        </p:spPr>
        <p:txBody>
          <a:bodyPr wrap="square" rtlCol="0">
            <a:spAutoFit/>
          </a:bodyPr>
          <a:lstStyle/>
          <a:p>
            <a:r>
              <a:rPr lang="sv-SE" sz="2000" b="1" dirty="0">
                <a:solidFill>
                  <a:srgbClr val="92D050"/>
                </a:solidFill>
              </a:rPr>
              <a:t>Finns i inkomna handlingar till nämnden</a:t>
            </a:r>
          </a:p>
        </p:txBody>
      </p:sp>
      <p:sp>
        <p:nvSpPr>
          <p:cNvPr id="7" name="textruta 6">
            <a:extLst>
              <a:ext uri="{FF2B5EF4-FFF2-40B4-BE49-F238E27FC236}">
                <a16:creationId xmlns:a16="http://schemas.microsoft.com/office/drawing/2014/main" id="{ABCAE9BE-0396-D09A-E369-C898800717B7}"/>
              </a:ext>
            </a:extLst>
          </p:cNvPr>
          <p:cNvSpPr txBox="1"/>
          <p:nvPr/>
        </p:nvSpPr>
        <p:spPr>
          <a:xfrm>
            <a:off x="6060831" y="3785147"/>
            <a:ext cx="5486400" cy="400110"/>
          </a:xfrm>
          <a:prstGeom prst="rect">
            <a:avLst/>
          </a:prstGeom>
          <a:noFill/>
        </p:spPr>
        <p:txBody>
          <a:bodyPr wrap="square" rtlCol="0">
            <a:spAutoFit/>
          </a:bodyPr>
          <a:lstStyle/>
          <a:p>
            <a:r>
              <a:rPr lang="sv-SE" sz="2000" b="1" dirty="0">
                <a:solidFill>
                  <a:srgbClr val="FF0000"/>
                </a:solidFill>
              </a:rPr>
              <a:t>Finns inte i  inkomna handlingar till nämnden</a:t>
            </a:r>
          </a:p>
        </p:txBody>
      </p:sp>
      <p:sp>
        <p:nvSpPr>
          <p:cNvPr id="8" name="textruta 7">
            <a:extLst>
              <a:ext uri="{FF2B5EF4-FFF2-40B4-BE49-F238E27FC236}">
                <a16:creationId xmlns:a16="http://schemas.microsoft.com/office/drawing/2014/main" id="{E85EC323-EE10-FCE4-197E-B183B3B8F192}"/>
              </a:ext>
            </a:extLst>
          </p:cNvPr>
          <p:cNvSpPr txBox="1"/>
          <p:nvPr/>
        </p:nvSpPr>
        <p:spPr>
          <a:xfrm>
            <a:off x="6060831" y="4429553"/>
            <a:ext cx="5486400" cy="400110"/>
          </a:xfrm>
          <a:prstGeom prst="rect">
            <a:avLst/>
          </a:prstGeom>
          <a:noFill/>
        </p:spPr>
        <p:txBody>
          <a:bodyPr wrap="square" rtlCol="0">
            <a:spAutoFit/>
          </a:bodyPr>
          <a:lstStyle/>
          <a:p>
            <a:r>
              <a:rPr lang="sv-SE" sz="2000" b="1" dirty="0">
                <a:solidFill>
                  <a:srgbClr val="FF0000"/>
                </a:solidFill>
              </a:rPr>
              <a:t>Finns inte i handlingar till nämnden</a:t>
            </a:r>
          </a:p>
        </p:txBody>
      </p:sp>
      <p:sp>
        <p:nvSpPr>
          <p:cNvPr id="9" name="textruta 8">
            <a:extLst>
              <a:ext uri="{FF2B5EF4-FFF2-40B4-BE49-F238E27FC236}">
                <a16:creationId xmlns:a16="http://schemas.microsoft.com/office/drawing/2014/main" id="{C5E0C7E9-6E2F-00BD-3CB3-B665FE7DD8C8}"/>
              </a:ext>
            </a:extLst>
          </p:cNvPr>
          <p:cNvSpPr txBox="1"/>
          <p:nvPr/>
        </p:nvSpPr>
        <p:spPr>
          <a:xfrm>
            <a:off x="7104185" y="5450468"/>
            <a:ext cx="5486400" cy="400110"/>
          </a:xfrm>
          <a:prstGeom prst="rect">
            <a:avLst/>
          </a:prstGeom>
          <a:noFill/>
        </p:spPr>
        <p:txBody>
          <a:bodyPr wrap="square" rtlCol="0">
            <a:spAutoFit/>
          </a:bodyPr>
          <a:lstStyle/>
          <a:p>
            <a:r>
              <a:rPr lang="sv-SE" sz="2000" b="1" dirty="0">
                <a:solidFill>
                  <a:srgbClr val="FF0000"/>
                </a:solidFill>
              </a:rPr>
              <a:t>Finns inte i handlingar till nämnden</a:t>
            </a:r>
          </a:p>
        </p:txBody>
      </p:sp>
      <p:pic>
        <p:nvPicPr>
          <p:cNvPr id="11" name="Bildobjekt 10">
            <a:extLst>
              <a:ext uri="{FF2B5EF4-FFF2-40B4-BE49-F238E27FC236}">
                <a16:creationId xmlns:a16="http://schemas.microsoft.com/office/drawing/2014/main" id="{D9AA945B-4C87-A6C2-222A-75247824A3D0}"/>
              </a:ext>
            </a:extLst>
          </p:cNvPr>
          <p:cNvPicPr>
            <a:picLocks noChangeAspect="1"/>
          </p:cNvPicPr>
          <p:nvPr/>
        </p:nvPicPr>
        <p:blipFill>
          <a:blip r:embed="rId3"/>
          <a:stretch>
            <a:fillRect/>
          </a:stretch>
        </p:blipFill>
        <p:spPr>
          <a:xfrm>
            <a:off x="96532" y="128587"/>
            <a:ext cx="1078890" cy="1078890"/>
          </a:xfrm>
          <a:prstGeom prst="rect">
            <a:avLst/>
          </a:prstGeom>
        </p:spPr>
      </p:pic>
    </p:spTree>
    <p:extLst>
      <p:ext uri="{BB962C8B-B14F-4D97-AF65-F5344CB8AC3E}">
        <p14:creationId xmlns:p14="http://schemas.microsoft.com/office/powerpoint/2010/main" val="16653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BBA91A-487B-6A41-77EB-F4DEE4070D66}"/>
              </a:ext>
            </a:extLst>
          </p:cNvPr>
          <p:cNvSpPr>
            <a:spLocks noGrp="1"/>
          </p:cNvSpPr>
          <p:nvPr>
            <p:ph type="title"/>
          </p:nvPr>
        </p:nvSpPr>
        <p:spPr>
          <a:xfrm>
            <a:off x="422563" y="2483180"/>
            <a:ext cx="3442855" cy="1325563"/>
          </a:xfrm>
        </p:spPr>
        <p:txBody>
          <a:bodyPr/>
          <a:lstStyle/>
          <a:p>
            <a:r>
              <a:rPr lang="sv-SE" dirty="0"/>
              <a:t>Yttrande från ÖK den 22/11</a:t>
            </a:r>
          </a:p>
        </p:txBody>
      </p:sp>
      <p:pic>
        <p:nvPicPr>
          <p:cNvPr id="5" name="Platshållare för innehåll 4" descr="En bild som visar text, brev&#10;&#10;Automatiskt genererad beskrivning">
            <a:extLst>
              <a:ext uri="{FF2B5EF4-FFF2-40B4-BE49-F238E27FC236}">
                <a16:creationId xmlns:a16="http://schemas.microsoft.com/office/drawing/2014/main" id="{89E8EDF3-183D-3A9C-44DC-65AE1FC7D43B}"/>
              </a:ext>
            </a:extLst>
          </p:cNvPr>
          <p:cNvPicPr>
            <a:picLocks noGrp="1" noChangeAspect="1"/>
          </p:cNvPicPr>
          <p:nvPr>
            <p:ph idx="1"/>
          </p:nvPr>
        </p:nvPicPr>
        <p:blipFill>
          <a:blip r:embed="rId2"/>
          <a:stretch>
            <a:fillRect/>
          </a:stretch>
        </p:blipFill>
        <p:spPr>
          <a:xfrm>
            <a:off x="4073236" y="-5718"/>
            <a:ext cx="5421681" cy="6863718"/>
          </a:xfrm>
        </p:spPr>
      </p:pic>
      <p:pic>
        <p:nvPicPr>
          <p:cNvPr id="6" name="Bildobjekt 5">
            <a:extLst>
              <a:ext uri="{FF2B5EF4-FFF2-40B4-BE49-F238E27FC236}">
                <a16:creationId xmlns:a16="http://schemas.microsoft.com/office/drawing/2014/main" id="{696FB84E-91EF-EF31-5EE4-F312A2EE0F3C}"/>
              </a:ext>
            </a:extLst>
          </p:cNvPr>
          <p:cNvPicPr>
            <a:picLocks noChangeAspect="1"/>
          </p:cNvPicPr>
          <p:nvPr/>
        </p:nvPicPr>
        <p:blipFill>
          <a:blip r:embed="rId3"/>
          <a:stretch>
            <a:fillRect/>
          </a:stretch>
        </p:blipFill>
        <p:spPr>
          <a:xfrm>
            <a:off x="96532" y="128587"/>
            <a:ext cx="1078890" cy="1078890"/>
          </a:xfrm>
          <a:prstGeom prst="rect">
            <a:avLst/>
          </a:prstGeom>
        </p:spPr>
      </p:pic>
    </p:spTree>
    <p:extLst>
      <p:ext uri="{BB962C8B-B14F-4D97-AF65-F5344CB8AC3E}">
        <p14:creationId xmlns:p14="http://schemas.microsoft.com/office/powerpoint/2010/main" val="52816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6827C3C-D52F-46CE-A441-3CD6A1A6A0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52A8B51-0A89-497B-B882-6658E029A3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objekt 10" descr="En bild som visar text&#10;&#10;Automatiskt genererad beskrivning">
            <a:extLst>
              <a:ext uri="{FF2B5EF4-FFF2-40B4-BE49-F238E27FC236}">
                <a16:creationId xmlns:a16="http://schemas.microsoft.com/office/drawing/2014/main" id="{909A2A37-DC06-D921-A909-BAAB99C3DFEA}"/>
              </a:ext>
            </a:extLst>
          </p:cNvPr>
          <p:cNvPicPr>
            <a:picLocks noChangeAspect="1"/>
          </p:cNvPicPr>
          <p:nvPr/>
        </p:nvPicPr>
        <p:blipFill>
          <a:blip r:embed="rId2"/>
          <a:stretch>
            <a:fillRect/>
          </a:stretch>
        </p:blipFill>
        <p:spPr>
          <a:xfrm>
            <a:off x="965200" y="1288417"/>
            <a:ext cx="2879083" cy="4281164"/>
          </a:xfrm>
          <a:prstGeom prst="rect">
            <a:avLst/>
          </a:prstGeom>
        </p:spPr>
      </p:pic>
      <p:sp>
        <p:nvSpPr>
          <p:cNvPr id="34" name="Rectangle 33">
            <a:extLst>
              <a:ext uri="{FF2B5EF4-FFF2-40B4-BE49-F238E27FC236}">
                <a16:creationId xmlns:a16="http://schemas.microsoft.com/office/drawing/2014/main" id="{EB1CEFBF-6F09-4052-862B-E219DA157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text, brev&#10;&#10;Automatiskt genererad beskrivning">
            <a:extLst>
              <a:ext uri="{FF2B5EF4-FFF2-40B4-BE49-F238E27FC236}">
                <a16:creationId xmlns:a16="http://schemas.microsoft.com/office/drawing/2014/main" id="{8A621B43-1488-F370-1E39-5A8D1CF167BB}"/>
              </a:ext>
            </a:extLst>
          </p:cNvPr>
          <p:cNvPicPr>
            <a:picLocks noChangeAspect="1"/>
          </p:cNvPicPr>
          <p:nvPr/>
        </p:nvPicPr>
        <p:blipFill>
          <a:blip r:embed="rId3"/>
          <a:stretch>
            <a:fillRect/>
          </a:stretch>
        </p:blipFill>
        <p:spPr>
          <a:xfrm>
            <a:off x="4647976" y="1311595"/>
            <a:ext cx="2880360" cy="4235823"/>
          </a:xfrm>
          <a:prstGeom prst="rect">
            <a:avLst/>
          </a:prstGeom>
        </p:spPr>
      </p:pic>
      <p:sp>
        <p:nvSpPr>
          <p:cNvPr id="36" name="Rectangle 35">
            <a:extLst>
              <a:ext uri="{FF2B5EF4-FFF2-40B4-BE49-F238E27FC236}">
                <a16:creationId xmlns:a16="http://schemas.microsoft.com/office/drawing/2014/main" id="{BCB5D417-2A71-445D-B4C7-9E814D633D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objekt 8" descr="En bild som visar text, brev&#10;&#10;Automatiskt genererad beskrivning">
            <a:extLst>
              <a:ext uri="{FF2B5EF4-FFF2-40B4-BE49-F238E27FC236}">
                <a16:creationId xmlns:a16="http://schemas.microsoft.com/office/drawing/2014/main" id="{CD44EA14-9C5E-9007-D297-CCA548D96627}"/>
              </a:ext>
            </a:extLst>
          </p:cNvPr>
          <p:cNvPicPr>
            <a:picLocks noChangeAspect="1"/>
          </p:cNvPicPr>
          <p:nvPr/>
        </p:nvPicPr>
        <p:blipFill>
          <a:blip r:embed="rId4"/>
          <a:stretch>
            <a:fillRect/>
          </a:stretch>
        </p:blipFill>
        <p:spPr>
          <a:xfrm>
            <a:off x="8343941" y="1462884"/>
            <a:ext cx="2880360" cy="3932231"/>
          </a:xfrm>
          <a:prstGeom prst="rect">
            <a:avLst/>
          </a:prstGeom>
        </p:spPr>
      </p:pic>
      <p:pic>
        <p:nvPicPr>
          <p:cNvPr id="13" name="Bildobjekt 12">
            <a:extLst>
              <a:ext uri="{FF2B5EF4-FFF2-40B4-BE49-F238E27FC236}">
                <a16:creationId xmlns:a16="http://schemas.microsoft.com/office/drawing/2014/main" id="{1DA437B2-22DC-C991-646A-48225C6CDD3E}"/>
              </a:ext>
            </a:extLst>
          </p:cNvPr>
          <p:cNvPicPr>
            <a:picLocks noChangeAspect="1"/>
          </p:cNvPicPr>
          <p:nvPr/>
        </p:nvPicPr>
        <p:blipFill>
          <a:blip r:embed="rId5"/>
          <a:stretch>
            <a:fillRect/>
          </a:stretch>
        </p:blipFill>
        <p:spPr>
          <a:xfrm>
            <a:off x="96532" y="128587"/>
            <a:ext cx="1078890" cy="1078890"/>
          </a:xfrm>
          <a:prstGeom prst="rect">
            <a:avLst/>
          </a:prstGeom>
        </p:spPr>
      </p:pic>
    </p:spTree>
    <p:extLst>
      <p:ext uri="{BB962C8B-B14F-4D97-AF65-F5344CB8AC3E}">
        <p14:creationId xmlns:p14="http://schemas.microsoft.com/office/powerpoint/2010/main" val="233003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2F55C2C-8E13-6856-0F8A-6DFE57028AA7}"/>
              </a:ext>
            </a:extLst>
          </p:cNvPr>
          <p:cNvSpPr>
            <a:spLocks noGrp="1"/>
          </p:cNvSpPr>
          <p:nvPr>
            <p:ph type="title"/>
          </p:nvPr>
        </p:nvSpPr>
        <p:spPr>
          <a:xfrm>
            <a:off x="173354" y="235079"/>
            <a:ext cx="12018644" cy="1214968"/>
          </a:xfrm>
        </p:spPr>
        <p:txBody>
          <a:bodyPr vert="horz" lIns="91440" tIns="45720" rIns="91440" bIns="45720" rtlCol="0" anchor="ctr">
            <a:normAutofit/>
          </a:bodyPr>
          <a:lstStyle/>
          <a:p>
            <a:pPr algn="ctr"/>
            <a:r>
              <a:rPr lang="en-US" sz="4000" dirty="0">
                <a:solidFill>
                  <a:srgbClr val="FFFFFF"/>
                </a:solidFill>
              </a:rPr>
              <a:t>GVN dec 2022 – </a:t>
            </a:r>
            <a:r>
              <a:rPr lang="en-US" sz="4000" dirty="0" err="1">
                <a:solidFill>
                  <a:srgbClr val="FFFFFF"/>
                </a:solidFill>
              </a:rPr>
              <a:t>Inkomna</a:t>
            </a:r>
            <a:r>
              <a:rPr lang="en-US" sz="4000" dirty="0">
                <a:solidFill>
                  <a:srgbClr val="FFFFFF"/>
                </a:solidFill>
              </a:rPr>
              <a:t> </a:t>
            </a:r>
            <a:r>
              <a:rPr lang="en-US" sz="4000" dirty="0" err="1">
                <a:solidFill>
                  <a:srgbClr val="FFFFFF"/>
                </a:solidFill>
              </a:rPr>
              <a:t>skrivelser</a:t>
            </a:r>
            <a:r>
              <a:rPr lang="en-US" sz="4000" dirty="0">
                <a:solidFill>
                  <a:srgbClr val="FFFFFF"/>
                </a:solidFill>
              </a:rPr>
              <a:t> </a:t>
            </a:r>
            <a:r>
              <a:rPr lang="en-US" sz="4000" dirty="0" err="1">
                <a:solidFill>
                  <a:srgbClr val="FFFFFF"/>
                </a:solidFill>
              </a:rPr>
              <a:t>och</a:t>
            </a:r>
            <a:r>
              <a:rPr lang="en-US" sz="4000" dirty="0">
                <a:solidFill>
                  <a:srgbClr val="FFFFFF"/>
                </a:solidFill>
              </a:rPr>
              <a:t> </a:t>
            </a:r>
            <a:r>
              <a:rPr lang="en-US" sz="4000" dirty="0" err="1">
                <a:solidFill>
                  <a:srgbClr val="FFFFFF"/>
                </a:solidFill>
              </a:rPr>
              <a:t>delegationsbeslut</a:t>
            </a:r>
            <a:r>
              <a:rPr lang="en-US" sz="4000" dirty="0">
                <a:solidFill>
                  <a:srgbClr val="FFFFFF"/>
                </a:solidFill>
              </a:rPr>
              <a:t/>
            </a:r>
            <a:br>
              <a:rPr lang="en-US" sz="4000" dirty="0">
                <a:solidFill>
                  <a:srgbClr val="FFFFFF"/>
                </a:solidFill>
              </a:rPr>
            </a:br>
            <a:r>
              <a:rPr lang="en-US" sz="4000" dirty="0">
                <a:solidFill>
                  <a:srgbClr val="FFFFFF"/>
                </a:solidFill>
              </a:rPr>
              <a:t>2022-09-27 till 2022-11-28</a:t>
            </a:r>
          </a:p>
        </p:txBody>
      </p:sp>
      <p:pic>
        <p:nvPicPr>
          <p:cNvPr id="5" name="Bildobjekt 4" descr="En bild som visar bord&#10;&#10;Automatiskt genererad beskrivning">
            <a:extLst>
              <a:ext uri="{FF2B5EF4-FFF2-40B4-BE49-F238E27FC236}">
                <a16:creationId xmlns:a16="http://schemas.microsoft.com/office/drawing/2014/main" id="{34AFAF29-30FA-A81D-1277-7F80B59F0F52}"/>
              </a:ext>
            </a:extLst>
          </p:cNvPr>
          <p:cNvPicPr>
            <a:picLocks noChangeAspect="1"/>
          </p:cNvPicPr>
          <p:nvPr/>
        </p:nvPicPr>
        <p:blipFill>
          <a:blip r:embed="rId3"/>
          <a:stretch>
            <a:fillRect/>
          </a:stretch>
        </p:blipFill>
        <p:spPr>
          <a:xfrm>
            <a:off x="173354" y="2668592"/>
            <a:ext cx="6204217" cy="2621280"/>
          </a:xfrm>
          <a:prstGeom prst="rect">
            <a:avLst/>
          </a:prstGeom>
        </p:spPr>
      </p:pic>
      <p:pic>
        <p:nvPicPr>
          <p:cNvPr id="7" name="Bildobjekt 6" descr="En bild som visar bord&#10;&#10;Automatiskt genererad beskrivning">
            <a:extLst>
              <a:ext uri="{FF2B5EF4-FFF2-40B4-BE49-F238E27FC236}">
                <a16:creationId xmlns:a16="http://schemas.microsoft.com/office/drawing/2014/main" id="{2B84573E-625F-737B-F83B-F68120068C91}"/>
              </a:ext>
            </a:extLst>
          </p:cNvPr>
          <p:cNvPicPr>
            <a:picLocks noChangeAspect="1"/>
          </p:cNvPicPr>
          <p:nvPr/>
        </p:nvPicPr>
        <p:blipFill>
          <a:blip r:embed="rId4"/>
          <a:stretch>
            <a:fillRect/>
          </a:stretch>
        </p:blipFill>
        <p:spPr>
          <a:xfrm>
            <a:off x="6096000" y="1928620"/>
            <a:ext cx="5630172" cy="4701193"/>
          </a:xfrm>
          <a:prstGeom prst="rect">
            <a:avLst/>
          </a:prstGeom>
        </p:spPr>
      </p:pic>
      <p:sp>
        <p:nvSpPr>
          <p:cNvPr id="10" name="Upp 9">
            <a:extLst>
              <a:ext uri="{FF2B5EF4-FFF2-40B4-BE49-F238E27FC236}">
                <a16:creationId xmlns:a16="http://schemas.microsoft.com/office/drawing/2014/main" id="{DCCCA056-2EE2-D689-E47F-654F05C37A3F}"/>
              </a:ext>
            </a:extLst>
          </p:cNvPr>
          <p:cNvSpPr/>
          <p:nvPr/>
        </p:nvSpPr>
        <p:spPr>
          <a:xfrm>
            <a:off x="2729552" y="4244454"/>
            <a:ext cx="300251" cy="1651379"/>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4E2F311E-9C20-EDE2-3CE3-3528CD064581}"/>
              </a:ext>
            </a:extLst>
          </p:cNvPr>
          <p:cNvPicPr>
            <a:picLocks noChangeAspect="1"/>
          </p:cNvPicPr>
          <p:nvPr/>
        </p:nvPicPr>
        <p:blipFill>
          <a:blip r:embed="rId5"/>
          <a:stretch>
            <a:fillRect/>
          </a:stretch>
        </p:blipFill>
        <p:spPr>
          <a:xfrm>
            <a:off x="164973" y="1589702"/>
            <a:ext cx="1078890" cy="1078890"/>
          </a:xfrm>
          <a:prstGeom prst="rect">
            <a:avLst/>
          </a:prstGeom>
        </p:spPr>
      </p:pic>
    </p:spTree>
    <p:extLst>
      <p:ext uri="{BB962C8B-B14F-4D97-AF65-F5344CB8AC3E}">
        <p14:creationId xmlns:p14="http://schemas.microsoft.com/office/powerpoint/2010/main" val="286422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B25DD16-238C-38B6-B276-BF865BB6210F}"/>
              </a:ext>
            </a:extLst>
          </p:cNvPr>
          <p:cNvSpPr>
            <a:spLocks noGrp="1"/>
          </p:cNvSpPr>
          <p:nvPr>
            <p:ph type="title"/>
          </p:nvPr>
        </p:nvSpPr>
        <p:spPr>
          <a:xfrm>
            <a:off x="699713" y="248038"/>
            <a:ext cx="9704127"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UBN </a:t>
            </a:r>
            <a:r>
              <a:rPr lang="en-US" sz="3700" kern="1200" dirty="0" err="1">
                <a:solidFill>
                  <a:srgbClr val="FFFFFF"/>
                </a:solidFill>
                <a:latin typeface="+mj-lt"/>
                <a:ea typeface="+mj-ea"/>
                <a:cs typeface="+mj-cs"/>
              </a:rPr>
              <a:t>feb</a:t>
            </a:r>
            <a:r>
              <a:rPr lang="en-US" sz="3700" kern="1200" dirty="0">
                <a:solidFill>
                  <a:srgbClr val="FFFFFF"/>
                </a:solidFill>
                <a:latin typeface="+mj-lt"/>
                <a:ea typeface="+mj-ea"/>
                <a:cs typeface="+mj-cs"/>
              </a:rPr>
              <a:t> 2023 – information </a:t>
            </a:r>
            <a:r>
              <a:rPr lang="en-US" sz="3700" kern="1200" dirty="0" err="1">
                <a:solidFill>
                  <a:srgbClr val="FFFFFF"/>
                </a:solidFill>
                <a:latin typeface="+mj-lt"/>
                <a:ea typeface="+mj-ea"/>
                <a:cs typeface="+mj-cs"/>
              </a:rPr>
              <a:t>vilka</a:t>
            </a:r>
            <a:r>
              <a:rPr lang="en-US" sz="3700" kern="1200" dirty="0">
                <a:solidFill>
                  <a:srgbClr val="FFFFFF"/>
                </a:solidFill>
                <a:latin typeface="+mj-lt"/>
                <a:ea typeface="+mj-ea"/>
                <a:cs typeface="+mj-cs"/>
              </a:rPr>
              <a:t> </a:t>
            </a:r>
            <a:r>
              <a:rPr lang="en-US" sz="3700" kern="1200" dirty="0" err="1">
                <a:solidFill>
                  <a:srgbClr val="FFFFFF"/>
                </a:solidFill>
                <a:latin typeface="+mj-lt"/>
                <a:ea typeface="+mj-ea"/>
                <a:cs typeface="+mj-cs"/>
              </a:rPr>
              <a:t>anmäles</a:t>
            </a:r>
            <a:r>
              <a:rPr lang="en-US" sz="3700" kern="1200" dirty="0">
                <a:solidFill>
                  <a:srgbClr val="FFFFFF"/>
                </a:solidFill>
                <a:latin typeface="+mj-lt"/>
                <a:ea typeface="+mj-ea"/>
                <a:cs typeface="+mj-cs"/>
              </a:rPr>
              <a:t>…</a:t>
            </a:r>
          </a:p>
        </p:txBody>
      </p:sp>
      <p:pic>
        <p:nvPicPr>
          <p:cNvPr id="5" name="Platshållare för innehåll 4" descr="En bild som visar text&#10;&#10;Automatiskt genererad beskrivning">
            <a:extLst>
              <a:ext uri="{FF2B5EF4-FFF2-40B4-BE49-F238E27FC236}">
                <a16:creationId xmlns:a16="http://schemas.microsoft.com/office/drawing/2014/main" id="{37218BCD-524A-469F-DEC6-5A74DB9352E9}"/>
              </a:ext>
            </a:extLst>
          </p:cNvPr>
          <p:cNvPicPr>
            <a:picLocks noGrp="1" noChangeAspect="1"/>
          </p:cNvPicPr>
          <p:nvPr>
            <p:ph idx="1"/>
          </p:nvPr>
        </p:nvPicPr>
        <p:blipFill>
          <a:blip r:embed="rId3"/>
          <a:stretch>
            <a:fillRect/>
          </a:stretch>
        </p:blipFill>
        <p:spPr>
          <a:xfrm>
            <a:off x="1476475" y="1655276"/>
            <a:ext cx="9374280" cy="5202724"/>
          </a:xfrm>
          <a:prstGeom prst="rect">
            <a:avLst/>
          </a:prstGeom>
        </p:spPr>
      </p:pic>
      <p:pic>
        <p:nvPicPr>
          <p:cNvPr id="6" name="Bildobjekt 5">
            <a:extLst>
              <a:ext uri="{FF2B5EF4-FFF2-40B4-BE49-F238E27FC236}">
                <a16:creationId xmlns:a16="http://schemas.microsoft.com/office/drawing/2014/main" id="{5E5ACF5F-76BE-EB3C-6BAF-F76B5A20573A}"/>
              </a:ext>
            </a:extLst>
          </p:cNvPr>
          <p:cNvPicPr>
            <a:picLocks noChangeAspect="1"/>
          </p:cNvPicPr>
          <p:nvPr/>
        </p:nvPicPr>
        <p:blipFill>
          <a:blip r:embed="rId4"/>
          <a:stretch>
            <a:fillRect/>
          </a:stretch>
        </p:blipFill>
        <p:spPr>
          <a:xfrm>
            <a:off x="0" y="1574310"/>
            <a:ext cx="1078890" cy="1078890"/>
          </a:xfrm>
          <a:prstGeom prst="rect">
            <a:avLst/>
          </a:prstGeom>
        </p:spPr>
      </p:pic>
    </p:spTree>
    <p:extLst>
      <p:ext uri="{BB962C8B-B14F-4D97-AF65-F5344CB8AC3E}">
        <p14:creationId xmlns:p14="http://schemas.microsoft.com/office/powerpoint/2010/main" val="3113973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9770505-30DA-8210-E9AA-B7267856F682}"/>
              </a:ext>
            </a:extLst>
          </p:cNvPr>
          <p:cNvSpPr>
            <a:spLocks noGrp="1"/>
          </p:cNvSpPr>
          <p:nvPr>
            <p:ph type="title"/>
          </p:nvPr>
        </p:nvSpPr>
        <p:spPr>
          <a:xfrm>
            <a:off x="2301186" y="299807"/>
            <a:ext cx="7091300" cy="1149328"/>
          </a:xfrm>
        </p:spPr>
        <p:txBody>
          <a:bodyPr vert="horz" lIns="91440" tIns="45720" rIns="91440" bIns="45720" rtlCol="0" anchor="ctr">
            <a:normAutofit fontScale="90000"/>
          </a:bodyPr>
          <a:lstStyle/>
          <a:p>
            <a:pPr algn="ctr"/>
            <a:r>
              <a:rPr lang="en-US" sz="4000" dirty="0">
                <a:solidFill>
                  <a:srgbClr val="FFFFFF"/>
                </a:solidFill>
              </a:rPr>
              <a:t>UBN mars 2023 – </a:t>
            </a:r>
            <a:r>
              <a:rPr lang="en-US" sz="4000" dirty="0" err="1">
                <a:solidFill>
                  <a:srgbClr val="FFFFFF"/>
                </a:solidFill>
              </a:rPr>
              <a:t>Inkomna</a:t>
            </a:r>
            <a:r>
              <a:rPr lang="en-US" sz="4000" dirty="0">
                <a:solidFill>
                  <a:srgbClr val="FFFFFF"/>
                </a:solidFill>
              </a:rPr>
              <a:t> </a:t>
            </a:r>
            <a:r>
              <a:rPr lang="en-US" sz="4000" dirty="0" err="1">
                <a:solidFill>
                  <a:srgbClr val="FFFFFF"/>
                </a:solidFill>
              </a:rPr>
              <a:t>skrivelser</a:t>
            </a:r>
            <a:r>
              <a:rPr lang="en-US" sz="4000" dirty="0">
                <a:solidFill>
                  <a:srgbClr val="FFFFFF"/>
                </a:solidFill>
              </a:rPr>
              <a:t/>
            </a:r>
            <a:br>
              <a:rPr lang="en-US" sz="4000" dirty="0">
                <a:solidFill>
                  <a:srgbClr val="FFFFFF"/>
                </a:solidFill>
              </a:rPr>
            </a:br>
            <a:r>
              <a:rPr lang="en-US" sz="4000" dirty="0">
                <a:solidFill>
                  <a:srgbClr val="FFFFFF"/>
                </a:solidFill>
              </a:rPr>
              <a:t>2023-01-01 till 2023-03-20</a:t>
            </a:r>
          </a:p>
        </p:txBody>
      </p:sp>
      <p:pic>
        <p:nvPicPr>
          <p:cNvPr id="5" name="Bildobjekt 4" descr="En bild som visar bord&#10;&#10;Automatiskt genererad beskrivning">
            <a:extLst>
              <a:ext uri="{FF2B5EF4-FFF2-40B4-BE49-F238E27FC236}">
                <a16:creationId xmlns:a16="http://schemas.microsoft.com/office/drawing/2014/main" id="{F98922DA-FDD1-604D-3B8C-B6AB3231F983}"/>
              </a:ext>
            </a:extLst>
          </p:cNvPr>
          <p:cNvPicPr>
            <a:picLocks noChangeAspect="1"/>
          </p:cNvPicPr>
          <p:nvPr/>
        </p:nvPicPr>
        <p:blipFill>
          <a:blip r:embed="rId3"/>
          <a:stretch>
            <a:fillRect/>
          </a:stretch>
        </p:blipFill>
        <p:spPr>
          <a:xfrm>
            <a:off x="715748" y="2397191"/>
            <a:ext cx="5131088" cy="3566106"/>
          </a:xfrm>
          <a:prstGeom prst="rect">
            <a:avLst/>
          </a:prstGeom>
        </p:spPr>
      </p:pic>
      <p:pic>
        <p:nvPicPr>
          <p:cNvPr id="7" name="Bildobjekt 6" descr="En bild som visar bord&#10;&#10;Automatiskt genererad beskrivning">
            <a:extLst>
              <a:ext uri="{FF2B5EF4-FFF2-40B4-BE49-F238E27FC236}">
                <a16:creationId xmlns:a16="http://schemas.microsoft.com/office/drawing/2014/main" id="{614ACAAE-37BD-330C-FA7F-61123AA240A4}"/>
              </a:ext>
            </a:extLst>
          </p:cNvPr>
          <p:cNvPicPr>
            <a:picLocks noChangeAspect="1"/>
          </p:cNvPicPr>
          <p:nvPr/>
        </p:nvPicPr>
        <p:blipFill>
          <a:blip r:embed="rId4"/>
          <a:stretch>
            <a:fillRect/>
          </a:stretch>
        </p:blipFill>
        <p:spPr>
          <a:xfrm>
            <a:off x="6345165" y="2217815"/>
            <a:ext cx="4275755" cy="3997831"/>
          </a:xfrm>
          <a:prstGeom prst="rect">
            <a:avLst/>
          </a:prstGeom>
        </p:spPr>
      </p:pic>
      <p:pic>
        <p:nvPicPr>
          <p:cNvPr id="9" name="Bildobjekt 8" descr="En bild som visar text&#10;&#10;Automatiskt genererad beskrivning">
            <a:extLst>
              <a:ext uri="{FF2B5EF4-FFF2-40B4-BE49-F238E27FC236}">
                <a16:creationId xmlns:a16="http://schemas.microsoft.com/office/drawing/2014/main" id="{571FC745-DE7D-8918-C399-B9EA6C279F86}"/>
              </a:ext>
            </a:extLst>
          </p:cNvPr>
          <p:cNvPicPr>
            <a:picLocks noChangeAspect="1"/>
          </p:cNvPicPr>
          <p:nvPr/>
        </p:nvPicPr>
        <p:blipFill>
          <a:blip r:embed="rId5"/>
          <a:stretch>
            <a:fillRect/>
          </a:stretch>
        </p:blipFill>
        <p:spPr>
          <a:xfrm>
            <a:off x="5489905" y="2686050"/>
            <a:ext cx="464824" cy="3076694"/>
          </a:xfrm>
          <a:prstGeom prst="rect">
            <a:avLst/>
          </a:prstGeom>
        </p:spPr>
      </p:pic>
      <p:pic>
        <p:nvPicPr>
          <p:cNvPr id="10" name="Bildobjekt 9">
            <a:extLst>
              <a:ext uri="{FF2B5EF4-FFF2-40B4-BE49-F238E27FC236}">
                <a16:creationId xmlns:a16="http://schemas.microsoft.com/office/drawing/2014/main" id="{DC818C64-465A-5E9E-04A7-98515099FF1A}"/>
              </a:ext>
            </a:extLst>
          </p:cNvPr>
          <p:cNvPicPr>
            <a:picLocks noChangeAspect="1"/>
          </p:cNvPicPr>
          <p:nvPr/>
        </p:nvPicPr>
        <p:blipFill>
          <a:blip r:embed="rId6"/>
          <a:stretch>
            <a:fillRect/>
          </a:stretch>
        </p:blipFill>
        <p:spPr>
          <a:xfrm>
            <a:off x="68410" y="1607160"/>
            <a:ext cx="960290" cy="960290"/>
          </a:xfrm>
          <a:prstGeom prst="rect">
            <a:avLst/>
          </a:prstGeom>
        </p:spPr>
      </p:pic>
      <p:sp>
        <p:nvSpPr>
          <p:cNvPr id="11" name="textruta 10">
            <a:extLst>
              <a:ext uri="{FF2B5EF4-FFF2-40B4-BE49-F238E27FC236}">
                <a16:creationId xmlns:a16="http://schemas.microsoft.com/office/drawing/2014/main" id="{8A8E19C5-8692-E670-BBCE-978D9C1EA48E}"/>
              </a:ext>
            </a:extLst>
          </p:cNvPr>
          <p:cNvSpPr txBox="1"/>
          <p:nvPr/>
        </p:nvSpPr>
        <p:spPr>
          <a:xfrm>
            <a:off x="450218" y="5813386"/>
            <a:ext cx="5454666" cy="923330"/>
          </a:xfrm>
          <a:prstGeom prst="rect">
            <a:avLst/>
          </a:prstGeom>
          <a:solidFill>
            <a:srgbClr val="FF0000"/>
          </a:solidFill>
        </p:spPr>
        <p:txBody>
          <a:bodyPr wrap="square" rtlCol="0">
            <a:spAutoFit/>
          </a:bodyPr>
          <a:lstStyle/>
          <a:p>
            <a:r>
              <a:rPr lang="sv-SE" b="1" dirty="0">
                <a:solidFill>
                  <a:schemeClr val="bg1"/>
                </a:solidFill>
              </a:rPr>
              <a:t>Trots att avtalet skrevs på av Täby kommun 30/1-23 så finns den inte med här som inkommen… ÖK hade redan skrivit på  </a:t>
            </a:r>
          </a:p>
        </p:txBody>
      </p:sp>
    </p:spTree>
    <p:extLst>
      <p:ext uri="{BB962C8B-B14F-4D97-AF65-F5344CB8AC3E}">
        <p14:creationId xmlns:p14="http://schemas.microsoft.com/office/powerpoint/2010/main" val="116679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4564D0D-0886-AEFB-67A5-3D355411E708}"/>
              </a:ext>
            </a:extLst>
          </p:cNvPr>
          <p:cNvSpPr>
            <a:spLocks noGrp="1"/>
          </p:cNvSpPr>
          <p:nvPr>
            <p:ph type="title"/>
          </p:nvPr>
        </p:nvSpPr>
        <p:spPr>
          <a:xfrm>
            <a:off x="2431495" y="384504"/>
            <a:ext cx="7441168" cy="1064158"/>
          </a:xfrm>
        </p:spPr>
        <p:txBody>
          <a:bodyPr vert="horz" lIns="91440" tIns="45720" rIns="91440" bIns="45720" rtlCol="0" anchor="ctr">
            <a:normAutofit/>
          </a:bodyPr>
          <a:lstStyle/>
          <a:p>
            <a:pPr algn="ctr"/>
            <a:r>
              <a:rPr kumimoji="0" lang="en-US" sz="3200" b="0" i="0" u="none" strike="noStrike" cap="none" spc="0" normalizeH="0" baseline="0" noProof="0" dirty="0">
                <a:ln>
                  <a:noFill/>
                </a:ln>
                <a:solidFill>
                  <a:srgbClr val="FFFFFF"/>
                </a:solidFill>
                <a:effectLst/>
                <a:uLnTx/>
                <a:uFillTx/>
              </a:rPr>
              <a:t>UBN mars 2023 – </a:t>
            </a:r>
            <a:r>
              <a:rPr kumimoji="0" lang="en-US" sz="3200" b="0" i="0" u="none" strike="noStrike" cap="none" spc="0" normalizeH="0" baseline="0" noProof="0" dirty="0" err="1">
                <a:ln>
                  <a:noFill/>
                </a:ln>
                <a:solidFill>
                  <a:srgbClr val="FFFFFF"/>
                </a:solidFill>
                <a:effectLst/>
                <a:uLnTx/>
                <a:uFillTx/>
              </a:rPr>
              <a:t>Delegationsbeslut</a:t>
            </a:r>
            <a:r>
              <a:rPr kumimoji="0" lang="en-US" sz="3200" b="0" i="0" u="none" strike="noStrike" cap="none" spc="0" normalizeH="0" baseline="0" noProof="0" dirty="0">
                <a:ln>
                  <a:noFill/>
                </a:ln>
                <a:solidFill>
                  <a:srgbClr val="FFFFFF"/>
                </a:solidFill>
                <a:effectLst/>
                <a:uLnTx/>
                <a:uFillTx/>
              </a:rPr>
              <a:t/>
            </a:r>
            <a:br>
              <a:rPr kumimoji="0" lang="en-US" sz="3200" b="0" i="0" u="none" strike="noStrike" cap="none" spc="0" normalizeH="0" baseline="0" noProof="0" dirty="0">
                <a:ln>
                  <a:noFill/>
                </a:ln>
                <a:solidFill>
                  <a:srgbClr val="FFFFFF"/>
                </a:solidFill>
                <a:effectLst/>
                <a:uLnTx/>
                <a:uFillTx/>
              </a:rPr>
            </a:br>
            <a:r>
              <a:rPr kumimoji="0" lang="en-US" sz="3200" b="0" i="0" u="none" strike="noStrike" cap="none" spc="0" normalizeH="0" baseline="0" noProof="0" dirty="0">
                <a:ln>
                  <a:noFill/>
                </a:ln>
                <a:solidFill>
                  <a:srgbClr val="FFFFFF"/>
                </a:solidFill>
                <a:effectLst/>
                <a:uLnTx/>
                <a:uFillTx/>
              </a:rPr>
              <a:t>2023-01-01 till 2023-03-20</a:t>
            </a:r>
            <a:endParaRPr lang="en-US" sz="3200" dirty="0">
              <a:solidFill>
                <a:srgbClr val="FFFFFF"/>
              </a:solidFill>
            </a:endParaRPr>
          </a:p>
        </p:txBody>
      </p:sp>
      <p:pic>
        <p:nvPicPr>
          <p:cNvPr id="5" name="Bildobjekt 4" descr="En bild som visar bord&#10;&#10;Automatiskt genererad beskrivning">
            <a:extLst>
              <a:ext uri="{FF2B5EF4-FFF2-40B4-BE49-F238E27FC236}">
                <a16:creationId xmlns:a16="http://schemas.microsoft.com/office/drawing/2014/main" id="{6986F2F3-194D-242C-D6E3-A013C11D2363}"/>
              </a:ext>
            </a:extLst>
          </p:cNvPr>
          <p:cNvPicPr>
            <a:picLocks noChangeAspect="1"/>
          </p:cNvPicPr>
          <p:nvPr/>
        </p:nvPicPr>
        <p:blipFill>
          <a:blip r:embed="rId2"/>
          <a:stretch>
            <a:fillRect/>
          </a:stretch>
        </p:blipFill>
        <p:spPr>
          <a:xfrm>
            <a:off x="6187863" y="1900555"/>
            <a:ext cx="5826222" cy="3757911"/>
          </a:xfrm>
          <a:prstGeom prst="rect">
            <a:avLst/>
          </a:prstGeom>
        </p:spPr>
      </p:pic>
      <p:pic>
        <p:nvPicPr>
          <p:cNvPr id="7" name="Bildobjekt 6" descr="En bild som visar bord&#10;&#10;Automatiskt genererad beskrivning">
            <a:extLst>
              <a:ext uri="{FF2B5EF4-FFF2-40B4-BE49-F238E27FC236}">
                <a16:creationId xmlns:a16="http://schemas.microsoft.com/office/drawing/2014/main" id="{86AA3989-5B5B-AA38-88CB-3BE8690CEA67}"/>
              </a:ext>
            </a:extLst>
          </p:cNvPr>
          <p:cNvPicPr>
            <a:picLocks noChangeAspect="1"/>
          </p:cNvPicPr>
          <p:nvPr/>
        </p:nvPicPr>
        <p:blipFill>
          <a:blip r:embed="rId3"/>
          <a:stretch>
            <a:fillRect/>
          </a:stretch>
        </p:blipFill>
        <p:spPr>
          <a:xfrm>
            <a:off x="169395" y="2737122"/>
            <a:ext cx="5918085" cy="4039092"/>
          </a:xfrm>
          <a:prstGeom prst="rect">
            <a:avLst/>
          </a:prstGeom>
        </p:spPr>
      </p:pic>
      <p:sp>
        <p:nvSpPr>
          <p:cNvPr id="9" name="Uppåtvinklad 8">
            <a:extLst>
              <a:ext uri="{FF2B5EF4-FFF2-40B4-BE49-F238E27FC236}">
                <a16:creationId xmlns:a16="http://schemas.microsoft.com/office/drawing/2014/main" id="{C03B3D51-9059-9803-A32B-9FDCF4712E24}"/>
              </a:ext>
            </a:extLst>
          </p:cNvPr>
          <p:cNvSpPr/>
          <p:nvPr/>
        </p:nvSpPr>
        <p:spPr>
          <a:xfrm rot="16200000">
            <a:off x="6845620" y="4020555"/>
            <a:ext cx="1504315" cy="3187280"/>
          </a:xfrm>
          <a:prstGeom prst="bentUpArrow">
            <a:avLst>
              <a:gd name="adj1" fmla="val 11331"/>
              <a:gd name="adj2" fmla="val 22174"/>
              <a:gd name="adj3"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FFBD9BA-971F-48CB-EB38-5D0AC4DFC62B}"/>
              </a:ext>
            </a:extLst>
          </p:cNvPr>
          <p:cNvSpPr txBox="1"/>
          <p:nvPr/>
        </p:nvSpPr>
        <p:spPr>
          <a:xfrm>
            <a:off x="6600825" y="5658466"/>
            <a:ext cx="4500562" cy="707886"/>
          </a:xfrm>
          <a:prstGeom prst="rect">
            <a:avLst/>
          </a:prstGeom>
          <a:solidFill>
            <a:srgbClr val="FF0000"/>
          </a:solidFill>
        </p:spPr>
        <p:txBody>
          <a:bodyPr wrap="square" rtlCol="0">
            <a:spAutoFit/>
          </a:bodyPr>
          <a:lstStyle/>
          <a:p>
            <a:r>
              <a:rPr lang="sv-SE" sz="2000" b="1" dirty="0" err="1">
                <a:solidFill>
                  <a:schemeClr val="bg1"/>
                </a:solidFill>
              </a:rPr>
              <a:t>Samverkanavtal</a:t>
            </a:r>
            <a:r>
              <a:rPr lang="sv-SE" sz="2000" b="1" dirty="0">
                <a:solidFill>
                  <a:schemeClr val="bg1"/>
                </a:solidFill>
              </a:rPr>
              <a:t> men den är signerad den 25 januari… och här står den 7 feb?</a:t>
            </a:r>
          </a:p>
        </p:txBody>
      </p:sp>
      <p:pic>
        <p:nvPicPr>
          <p:cNvPr id="11" name="Bildobjekt 10">
            <a:extLst>
              <a:ext uri="{FF2B5EF4-FFF2-40B4-BE49-F238E27FC236}">
                <a16:creationId xmlns:a16="http://schemas.microsoft.com/office/drawing/2014/main" id="{8CCA7CFD-C258-1D06-4649-41D01F9CCF80}"/>
              </a:ext>
            </a:extLst>
          </p:cNvPr>
          <p:cNvPicPr>
            <a:picLocks noChangeAspect="1"/>
          </p:cNvPicPr>
          <p:nvPr/>
        </p:nvPicPr>
        <p:blipFill>
          <a:blip r:embed="rId4"/>
          <a:stretch>
            <a:fillRect/>
          </a:stretch>
        </p:blipFill>
        <p:spPr>
          <a:xfrm>
            <a:off x="0" y="1576447"/>
            <a:ext cx="1078890" cy="1078890"/>
          </a:xfrm>
          <a:prstGeom prst="rect">
            <a:avLst/>
          </a:prstGeom>
        </p:spPr>
      </p:pic>
    </p:spTree>
    <p:extLst>
      <p:ext uri="{BB962C8B-B14F-4D97-AF65-F5344CB8AC3E}">
        <p14:creationId xmlns:p14="http://schemas.microsoft.com/office/powerpoint/2010/main" val="2334418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827C3C-D52F-46CE-A441-3CD6A1A6A0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2A8B51-0A89-497B-B882-6658E029A3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objekt 6" descr="En bild som visar text, brev&#10;&#10;Automatiskt genererad beskrivning">
            <a:extLst>
              <a:ext uri="{FF2B5EF4-FFF2-40B4-BE49-F238E27FC236}">
                <a16:creationId xmlns:a16="http://schemas.microsoft.com/office/drawing/2014/main" id="{CF00E434-2630-CCB7-BA5D-BF6CF8844D97}"/>
              </a:ext>
            </a:extLst>
          </p:cNvPr>
          <p:cNvPicPr>
            <a:picLocks noChangeAspect="1"/>
          </p:cNvPicPr>
          <p:nvPr/>
        </p:nvPicPr>
        <p:blipFill>
          <a:blip r:embed="rId2"/>
          <a:stretch>
            <a:fillRect/>
          </a:stretch>
        </p:blipFill>
        <p:spPr>
          <a:xfrm>
            <a:off x="965200" y="1107158"/>
            <a:ext cx="2879083" cy="4643682"/>
          </a:xfrm>
          <a:prstGeom prst="rect">
            <a:avLst/>
          </a:prstGeom>
        </p:spPr>
      </p:pic>
      <p:sp>
        <p:nvSpPr>
          <p:cNvPr id="18" name="Rectangle 17">
            <a:extLst>
              <a:ext uri="{FF2B5EF4-FFF2-40B4-BE49-F238E27FC236}">
                <a16:creationId xmlns:a16="http://schemas.microsoft.com/office/drawing/2014/main" id="{EB1CEFBF-6F09-4052-862B-E219DA157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text&#10;&#10;Automatiskt genererad beskrivning">
            <a:extLst>
              <a:ext uri="{FF2B5EF4-FFF2-40B4-BE49-F238E27FC236}">
                <a16:creationId xmlns:a16="http://schemas.microsoft.com/office/drawing/2014/main" id="{980802AD-D012-17F0-53A7-4AEB290794AE}"/>
              </a:ext>
            </a:extLst>
          </p:cNvPr>
          <p:cNvPicPr>
            <a:picLocks noChangeAspect="1"/>
          </p:cNvPicPr>
          <p:nvPr/>
        </p:nvPicPr>
        <p:blipFill>
          <a:blip r:embed="rId3"/>
          <a:stretch>
            <a:fillRect/>
          </a:stretch>
        </p:blipFill>
        <p:spPr>
          <a:xfrm>
            <a:off x="4647976" y="1271933"/>
            <a:ext cx="2880360" cy="4315147"/>
          </a:xfrm>
          <a:prstGeom prst="rect">
            <a:avLst/>
          </a:prstGeom>
        </p:spPr>
      </p:pic>
      <p:sp>
        <p:nvSpPr>
          <p:cNvPr id="20" name="Rectangle 19">
            <a:extLst>
              <a:ext uri="{FF2B5EF4-FFF2-40B4-BE49-F238E27FC236}">
                <a16:creationId xmlns:a16="http://schemas.microsoft.com/office/drawing/2014/main" id="{BCB5D417-2A71-445D-B4C7-9E814D633D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objekt 8" descr="En bild som visar text, brev&#10;&#10;Automatiskt genererad beskrivning">
            <a:extLst>
              <a:ext uri="{FF2B5EF4-FFF2-40B4-BE49-F238E27FC236}">
                <a16:creationId xmlns:a16="http://schemas.microsoft.com/office/drawing/2014/main" id="{50199631-4D0D-13D2-A074-5D9B83DFABFF}"/>
              </a:ext>
            </a:extLst>
          </p:cNvPr>
          <p:cNvPicPr>
            <a:picLocks noChangeAspect="1"/>
          </p:cNvPicPr>
          <p:nvPr/>
        </p:nvPicPr>
        <p:blipFill>
          <a:blip r:embed="rId4"/>
          <a:stretch>
            <a:fillRect/>
          </a:stretch>
        </p:blipFill>
        <p:spPr>
          <a:xfrm>
            <a:off x="8343941" y="1714499"/>
            <a:ext cx="2880360" cy="3429000"/>
          </a:xfrm>
          <a:prstGeom prst="rect">
            <a:avLst/>
          </a:prstGeom>
        </p:spPr>
      </p:pic>
      <p:sp>
        <p:nvSpPr>
          <p:cNvPr id="11" name="Ned 10">
            <a:extLst>
              <a:ext uri="{FF2B5EF4-FFF2-40B4-BE49-F238E27FC236}">
                <a16:creationId xmlns:a16="http://schemas.microsoft.com/office/drawing/2014/main" id="{06FA5D0A-F599-BB02-7076-E1C036EEBF1D}"/>
              </a:ext>
            </a:extLst>
          </p:cNvPr>
          <p:cNvSpPr/>
          <p:nvPr/>
        </p:nvSpPr>
        <p:spPr>
          <a:xfrm>
            <a:off x="8912544" y="3171825"/>
            <a:ext cx="88581" cy="2571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Ned 11">
            <a:extLst>
              <a:ext uri="{FF2B5EF4-FFF2-40B4-BE49-F238E27FC236}">
                <a16:creationId xmlns:a16="http://schemas.microsoft.com/office/drawing/2014/main" id="{69AEC33D-5843-E6DB-75C7-E57C384FE338}"/>
              </a:ext>
            </a:extLst>
          </p:cNvPr>
          <p:cNvSpPr/>
          <p:nvPr/>
        </p:nvSpPr>
        <p:spPr>
          <a:xfrm>
            <a:off x="10046516" y="3171824"/>
            <a:ext cx="88581" cy="2571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53766153"/>
      </p:ext>
    </p:extLst>
  </p:cSld>
  <p:clrMapOvr>
    <a:masterClrMapping/>
  </p:clrMapOvr>
</p:sld>
</file>

<file path=ppt/theme/theme1.xml><?xml version="1.0" encoding="utf-8"?>
<a:theme xmlns:a="http://schemas.openxmlformats.org/drawingml/2006/main" name="Office-t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TotalTime>
  <Words>945</Words>
  <Application>Microsoft Office PowerPoint</Application>
  <PresentationFormat>Bredbild</PresentationFormat>
  <Paragraphs>58</Paragraphs>
  <Slides>12</Slides>
  <Notes>6</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12</vt:i4>
      </vt:variant>
    </vt:vector>
  </HeadingPairs>
  <TitlesOfParts>
    <vt:vector size="21" baseType="lpstr">
      <vt:lpstr>Arial</vt:lpstr>
      <vt:lpstr>Calibri</vt:lpstr>
      <vt:lpstr>Calibri Light</vt:lpstr>
      <vt:lpstr>Google Sans</vt:lpstr>
      <vt:lpstr>Helvetica</vt:lpstr>
      <vt:lpstr>Muli Regular</vt:lpstr>
      <vt:lpstr>source sans pro</vt:lpstr>
      <vt:lpstr>Wingdings</vt:lpstr>
      <vt:lpstr>Office-tema 2013 – 2022</vt:lpstr>
      <vt:lpstr>Delegation bygger på förtroende </vt:lpstr>
      <vt:lpstr>Tidslinjen - anpassad gymnasieskola/Gy-sär</vt:lpstr>
      <vt:lpstr>Yttrande från ÖK den 22/11</vt:lpstr>
      <vt:lpstr>PowerPoint-presentation</vt:lpstr>
      <vt:lpstr>GVN dec 2022 – Inkomna skrivelser och delegationsbeslut 2022-09-27 till 2022-11-28</vt:lpstr>
      <vt:lpstr>UBN feb 2023 – information vilka anmäles…</vt:lpstr>
      <vt:lpstr>UBN mars 2023 – Inkomna skrivelser 2023-01-01 till 2023-03-20</vt:lpstr>
      <vt:lpstr>UBN mars 2023 – Delegationsbeslut 2023-01-01 till 2023-03-20</vt:lpstr>
      <vt:lpstr>PowerPoint-presentation</vt:lpstr>
      <vt:lpstr>Österåkers kommuns gymnasienämnd och vuxenutbildnings   Verksamhetsberättelse   2022</vt:lpstr>
      <vt:lpstr>PowerPoint-presentation</vt:lpstr>
      <vt:lpstr>Avslutningsvis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Maria Tipper</dc:creator>
  <cp:lastModifiedBy>Sara Salminen Sundholm</cp:lastModifiedBy>
  <cp:revision>27</cp:revision>
  <dcterms:created xsi:type="dcterms:W3CDTF">2023-04-17T13:31:30Z</dcterms:created>
  <dcterms:modified xsi:type="dcterms:W3CDTF">2023-06-02T11:18:25Z</dcterms:modified>
</cp:coreProperties>
</file>