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71" r:id="rId4"/>
    <p:sldId id="273" r:id="rId5"/>
    <p:sldId id="264" r:id="rId6"/>
    <p:sldId id="266" r:id="rId7"/>
    <p:sldId id="275" r:id="rId8"/>
    <p:sldId id="267" r:id="rId9"/>
    <p:sldId id="268" r:id="rId10"/>
    <p:sldId id="265" r:id="rId11"/>
    <p:sldId id="276" r:id="rId12"/>
    <p:sldId id="274" r:id="rId13"/>
    <p:sldId id="270" r:id="rId14"/>
    <p:sldId id="272" r:id="rId15"/>
    <p:sldId id="259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2EF676-0BB2-42B3-B267-3FFC2129EFE9}" v="86" dt="2026-05-27T07:24:18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9" autoAdjust="0"/>
    <p:restoredTop sz="96601" autoAdjust="0"/>
  </p:normalViewPr>
  <p:slideViewPr>
    <p:cSldViewPr snapToGrid="0">
      <p:cViewPr varScale="1">
        <p:scale>
          <a:sx n="40" d="100"/>
          <a:sy n="40" d="100"/>
        </p:scale>
        <p:origin x="7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EC4E5C1C-DE33-428D-86EF-1D7622CBE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263"/>
            <a:ext cx="12192000" cy="5182138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1D5FF5-9BF4-430A-BC52-C8A34E8D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65369" y="6583226"/>
            <a:ext cx="1004350" cy="180000"/>
          </a:xfrm>
        </p:spPr>
        <p:txBody>
          <a:bodyPr/>
          <a:lstStyle>
            <a:lvl1pPr algn="r">
              <a:defRPr/>
            </a:lvl1pPr>
          </a:lstStyle>
          <a:p>
            <a:fld id="{012E05F2-EC33-4ED2-A9D7-68847839C156}" type="datetimeFigureOut">
              <a:rPr lang="sv-SE" smtClean="0"/>
              <a:pPr/>
              <a:t>2026-05-28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628842-B077-42D5-97F1-FCB3CCBE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9F4EFE4-06D1-4B3D-9CAA-345B4044ED0B}"/>
              </a:ext>
            </a:extLst>
          </p:cNvPr>
          <p:cNvSpPr txBox="1"/>
          <p:nvPr userDrawn="1"/>
        </p:nvSpPr>
        <p:spPr>
          <a:xfrm>
            <a:off x="2127504" y="2111417"/>
            <a:ext cx="6750278" cy="78749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algn="l"/>
            <a:r>
              <a:rPr lang="sv-SE" sz="4000"/>
              <a:t>Skärgårdskommunen</a:t>
            </a:r>
            <a:r>
              <a:rPr lang="sv-SE" sz="3700"/>
              <a:t> Österåker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6ED1B0B-9EB6-4145-A56A-F58A4EFBFB8F}"/>
              </a:ext>
            </a:extLst>
          </p:cNvPr>
          <p:cNvSpPr txBox="1"/>
          <p:nvPr userDrawn="1"/>
        </p:nvSpPr>
        <p:spPr>
          <a:xfrm>
            <a:off x="2127504" y="3003819"/>
            <a:ext cx="8123402" cy="525886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 rtlCol="0">
            <a:noAutofit/>
          </a:bodyPr>
          <a:lstStyle/>
          <a:p>
            <a:pPr algn="l"/>
            <a:r>
              <a:rPr lang="sv-SE" sz="2400"/>
              <a:t>–  1 100 öar, 93 mil strandlinje och ett lite härligare sätt att leva</a:t>
            </a:r>
          </a:p>
        </p:txBody>
      </p:sp>
    </p:spTree>
    <p:extLst>
      <p:ext uri="{BB962C8B-B14F-4D97-AF65-F5344CB8AC3E}">
        <p14:creationId xmlns:p14="http://schemas.microsoft.com/office/powerpoint/2010/main" val="275125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omliggande bild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19329"/>
            <a:ext cx="12192000" cy="57695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0516C880-1882-4B5F-A2B0-3C1672C83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9120" y="2659016"/>
            <a:ext cx="5462910" cy="1889696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 algn="ctr">
              <a:buFont typeface="Arial" panose="020B0604020202020204" pitchFamily="34" charset="0"/>
              <a:buNone/>
              <a:defRPr/>
            </a:lvl2pPr>
            <a:lvl3pPr marL="914400" indent="0" algn="ctr">
              <a:buFont typeface="Arial" panose="020B0604020202020204" pitchFamily="34" charset="0"/>
              <a:buNone/>
              <a:defRPr/>
            </a:lvl3pPr>
            <a:lvl4pPr marL="1371600" indent="0" algn="ctr">
              <a:buFont typeface="Arial" panose="020B0604020202020204" pitchFamily="34" charset="0"/>
              <a:buNone/>
              <a:defRPr/>
            </a:lvl4pPr>
            <a:lvl5pPr marL="1828800" indent="0" algn="ctr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ADBF081-2F6E-4996-BCB4-F730B9BAA5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120" y="945278"/>
            <a:ext cx="5462910" cy="1712912"/>
          </a:xfrm>
          <a:solidFill>
            <a:schemeClr val="bg1"/>
          </a:solidFill>
        </p:spPr>
        <p:txBody>
          <a:bodyPr lIns="360000" tIns="360000" rIns="720000" bIns="108000" anchor="b" anchorCtr="0"/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för att lägga till rubrik</a:t>
            </a:r>
          </a:p>
        </p:txBody>
      </p:sp>
    </p:spTree>
    <p:extLst>
      <p:ext uri="{BB962C8B-B14F-4D97-AF65-F5344CB8AC3E}">
        <p14:creationId xmlns:p14="http://schemas.microsoft.com/office/powerpoint/2010/main" val="2794709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2" y="720000"/>
            <a:ext cx="6497053" cy="1106349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3420000" cy="212443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FDB5549E-911C-40D5-AA2D-1CB9026B8B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99932" y="2160000"/>
            <a:ext cx="3420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FE95B8C-BFA4-4E56-8B4C-961B888BF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7863" y="2160000"/>
            <a:ext cx="3420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B407E84-2C6D-443F-A039-F76B7E9F1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0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9413DB7-0EAA-4971-B16B-339199730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99932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D369791-0D5A-4892-A138-77E738E1A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07863" y="4647088"/>
            <a:ext cx="3420000" cy="3175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389766A-092F-4EC3-8773-245761055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62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ACCC21D6-4654-42B6-A755-367BDDB0F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9932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2DB2BE86-FAF4-4BB3-A8C7-EB8C327336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7349" y="4991650"/>
            <a:ext cx="3420000" cy="1080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0840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nd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527" y="1818785"/>
            <a:ext cx="5040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0804" y="572912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FDB5549E-911C-40D5-AA2D-1CB9026B8B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09500" y="2566173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EFE95B8C-BFA4-4E56-8B4C-961B888BF5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9500" y="4552565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4B407E84-2C6D-443F-A039-F76B7E9F1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46159" y="942334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9413DB7-0EAA-4971-B16B-339199730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0750" y="2928800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AD369791-0D5A-4892-A138-77E738E1AE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29446" y="5031104"/>
            <a:ext cx="3420000" cy="3175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F389766A-092F-4EC3-8773-245761055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46321" y="1286896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ACCC21D6-4654-42B6-A755-367BDDB0F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0750" y="3273362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2DB2BE86-FAF4-4BB3-A8C7-EB8C327336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28932" y="5375666"/>
            <a:ext cx="3420000" cy="79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E25735A-ECCA-4207-BE8A-A559AD21BA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7527" y="3246438"/>
            <a:ext cx="5040000" cy="14017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Klicka och skriv text</a:t>
            </a:r>
          </a:p>
        </p:txBody>
      </p:sp>
    </p:spTree>
    <p:extLst>
      <p:ext uri="{BB962C8B-B14F-4D97-AF65-F5344CB8AC3E}">
        <p14:creationId xmlns:p14="http://schemas.microsoft.com/office/powerpoint/2010/main" val="98079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719329"/>
            <a:ext cx="12192000" cy="57695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251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006732-DC3B-4BE5-BB0A-4AD1B31A7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D8E87F9-58B8-4CBB-B70F-5DE0EDBD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C358866-2554-435B-B005-75867E63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E80D946-8F49-463A-83B6-177E5AE75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90326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6B6D4BF-2C0A-4801-8FA4-E11F2C7E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3618167-4B80-4A5E-962F-52C618FF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D23AA7-E8EA-451E-93BF-9B38A541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1926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text, karta&#10;&#10;Automatiskt genererad beskrivning">
            <a:extLst>
              <a:ext uri="{FF2B5EF4-FFF2-40B4-BE49-F238E27FC236}">
                <a16:creationId xmlns:a16="http://schemas.microsoft.com/office/drawing/2014/main" id="{56088C45-9E25-4109-BF3F-09AEE382BB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18" y="168960"/>
            <a:ext cx="4056360" cy="1106349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518" y="1368680"/>
            <a:ext cx="4056360" cy="391420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693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6B6D4BF-2C0A-4801-8FA4-E11F2C7E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3618167-4B80-4A5E-962F-52C618FF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0D23AA7-E8EA-451E-93BF-9B38A541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 descr="En bild som visar ritning, ljus&#10;&#10;Automatiskt genererad beskrivning">
            <a:extLst>
              <a:ext uri="{FF2B5EF4-FFF2-40B4-BE49-F238E27FC236}">
                <a16:creationId xmlns:a16="http://schemas.microsoft.com/office/drawing/2014/main" id="{07CB893E-8737-4223-849D-1CF600933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82" y="2435042"/>
            <a:ext cx="4657796" cy="10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8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2B02D-FBF1-4F91-BFFD-500BFBDC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000"/>
            <a:ext cx="9144000" cy="1866794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A4580E-69F6-49A6-ACF7-6BDB317D6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3826"/>
            <a:ext cx="9144000" cy="88002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71D5FF5-9BF4-430A-BC52-C8A34E8D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B1BD7E-A8BA-41FE-B237-C7835DC2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628842-B077-42D5-97F1-FCB3CCBE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21B0D1D-C481-49D1-B730-F799389C2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90" y="3102539"/>
            <a:ext cx="4456562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2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me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5719C7B8-C718-4A32-803F-9A421451A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6875"/>
            <a:ext cx="12192158" cy="685791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C22B02D-FBF1-4F91-BFFD-500BFBDC4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0000"/>
            <a:ext cx="9144000" cy="18684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78026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F59E63D-B4C7-4A07-B9F2-4B2448E2C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05" y="4421847"/>
            <a:ext cx="2272177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0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40DB09-2641-4257-9361-0A4C81E9A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000" y="2160000"/>
            <a:ext cx="3780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2BF0F6A-6497-432E-9E9F-4EE77D823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891" y="2160000"/>
            <a:ext cx="3780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35FE75-F621-4953-AF77-33633F8B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A78732D-56E0-43F3-AD1B-85758E03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00E038-1549-42B4-AFA0-38538636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9C0F896-BB4C-4A45-B8B9-8041B5BB1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05" y="4421847"/>
            <a:ext cx="2272177" cy="2448000"/>
          </a:xfrm>
          <a:prstGeom prst="rect">
            <a:avLst/>
          </a:prstGeom>
        </p:spPr>
      </p:pic>
      <p:sp>
        <p:nvSpPr>
          <p:cNvPr id="10" name="Rubrik 9">
            <a:extLst>
              <a:ext uri="{FF2B5EF4-FFF2-40B4-BE49-F238E27FC236}">
                <a16:creationId xmlns:a16="http://schemas.microsoft.com/office/drawing/2014/main" id="{33F00C7F-C21A-41FD-A565-D61B2D32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7758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00" y="720000"/>
            <a:ext cx="4428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0" y="2160000"/>
            <a:ext cx="4428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2677" y="900649"/>
            <a:ext cx="5032637" cy="4787352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422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öger utfall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00" y="720000"/>
            <a:ext cx="4428000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0" y="2160000"/>
            <a:ext cx="4428000" cy="3528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3413" y="900000"/>
            <a:ext cx="6478587" cy="478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310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ående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4634905" cy="1106349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51F1D1-DD4E-4A35-AC41-FEED9C1D1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4634905" cy="35280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7065" y="0"/>
            <a:ext cx="5254935" cy="685799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8039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7BB65-873A-4EFC-A6FB-48D4215E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2" y="720000"/>
            <a:ext cx="6497053" cy="1106349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7FDAFE-DC33-46E8-BAC1-AFB5E43E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05F2-EC33-4ED2-A9D7-68847839C156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38493CD-372C-4F13-BFFB-2953631F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D8A8EBD-946F-4B00-9B08-B677F777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0AFE5-79F6-49D5-9B3D-746492EA2A9B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91A0B70-5665-4478-B7B5-D50C34F629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53203" y="2168525"/>
            <a:ext cx="6497053" cy="351947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583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7223E0B-73BE-488C-91C3-FF6C3C59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8231891" cy="110634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6634744-BBDC-4095-8961-ADBCBD8A0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000" y="2160000"/>
            <a:ext cx="8231891" cy="35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64B2FA0-30D3-4A70-9C6D-6BC40630A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322" y="6583226"/>
            <a:ext cx="100435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12E05F2-EC33-4ED2-A9D7-68847839C156}" type="datetimeFigureOut">
              <a:rPr lang="sv-SE" smtClean="0"/>
              <a:pPr/>
              <a:t>2026-05-28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E82EBC-347D-498A-84A3-675CBBB9F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0000" y="6583226"/>
            <a:ext cx="41148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347D104-0BB2-4350-814A-7E35FCE85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9120" y="6583226"/>
            <a:ext cx="251518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89E0AFE5-79F6-49D5-9B3D-746492EA2A9B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6395950-92C5-490F-9D92-CC501D029AA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0" y="251139"/>
            <a:ext cx="1260000" cy="2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9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52" r:id="rId5"/>
    <p:sldLayoutId id="2147483666" r:id="rId6"/>
    <p:sldLayoutId id="2147483662" r:id="rId7"/>
    <p:sldLayoutId id="2147483665" r:id="rId8"/>
    <p:sldLayoutId id="2147483667" r:id="rId9"/>
    <p:sldLayoutId id="2147483664" r:id="rId10"/>
    <p:sldLayoutId id="2147483668" r:id="rId11"/>
    <p:sldLayoutId id="2147483669" r:id="rId12"/>
    <p:sldLayoutId id="2147483663" r:id="rId13"/>
    <p:sldLayoutId id="2147483654" r:id="rId14"/>
    <p:sldLayoutId id="2147483655" r:id="rId15"/>
    <p:sldLayoutId id="2147483670" r:id="rId16"/>
    <p:sldLayoutId id="21474836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5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5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nders.wahlstrom@osteraker.se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osteraker.se/kommunpolitik/politikochdemokrati/kallelserhandlingarochprotokoll/sammantraden2026/kommunstyrelsen/kommunstyrelsen25maj.4.21374a1619a9c24e54e8b2.html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osteraker.se/kommunpolitik/politikochdemokrati/kallelserhandlingarochprotokoll/sammantraden2026/kommunstyrelsen/kommunstyrelsen25maj.4.21374a1619a9c24e54e8b2.htm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E3BD31-A8D2-1A5C-1719-E6E227E66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ÅVS Ljusterö &amp; T27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F6F962A-D22D-0CBA-B7F1-F45B9B961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3826"/>
            <a:ext cx="9144000" cy="2277406"/>
          </a:xfrm>
        </p:spPr>
        <p:txBody>
          <a:bodyPr/>
          <a:lstStyle/>
          <a:p>
            <a:r>
              <a:rPr lang="sv-SE" dirty="0"/>
              <a:t>Skärgårdsrådet 27 maj 2026</a:t>
            </a:r>
          </a:p>
          <a:p>
            <a:endParaRPr lang="sv-SE" dirty="0"/>
          </a:p>
          <a:p>
            <a:r>
              <a:rPr lang="sv-SE" dirty="0"/>
              <a:t>Anders Wahlström, Trafikstrateg</a:t>
            </a:r>
          </a:p>
          <a:p>
            <a:r>
              <a:rPr lang="sv-SE" dirty="0"/>
              <a:t>Strategiska planeringsavdelningen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735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E63FD1-0075-CCCE-E20E-1ACC4276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54" y="90246"/>
            <a:ext cx="8231891" cy="1106349"/>
          </a:xfrm>
        </p:spPr>
        <p:txBody>
          <a:bodyPr/>
          <a:lstStyle/>
          <a:p>
            <a:r>
              <a:rPr lang="sv-SE" dirty="0"/>
              <a:t>Gång- och cykelvägar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1B25D8C-253B-5EE3-250B-BC76A9969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27" y="1420049"/>
            <a:ext cx="5886345" cy="5347705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Rekommenderas</a:t>
            </a:r>
          </a:p>
          <a:p>
            <a:r>
              <a:rPr lang="sv-SE" dirty="0" err="1"/>
              <a:t>Roslags</a:t>
            </a:r>
            <a:r>
              <a:rPr lang="sv-SE" dirty="0"/>
              <a:t>-Kulla – </a:t>
            </a:r>
            <a:r>
              <a:rPr lang="sv-SE" dirty="0" err="1"/>
              <a:t>Östanå</a:t>
            </a:r>
            <a:r>
              <a:rPr lang="sv-SE" dirty="0"/>
              <a:t> färjeläge </a:t>
            </a:r>
          </a:p>
          <a:p>
            <a:pPr lvl="1"/>
            <a:r>
              <a:rPr lang="sv-SE" sz="1600" dirty="0"/>
              <a:t>Normal standard 2,5 m bred. (25-35 mkr)</a:t>
            </a:r>
          </a:p>
          <a:p>
            <a:r>
              <a:rPr lang="sv-SE" dirty="0"/>
              <a:t>Ljusterö färjeläge – Ljusterö torg </a:t>
            </a:r>
          </a:p>
          <a:p>
            <a:pPr lvl="1"/>
            <a:r>
              <a:rPr lang="sv-SE" sz="1600" dirty="0"/>
              <a:t>Sommarcykelväg alt. normal standard (20-25 mkr)</a:t>
            </a:r>
          </a:p>
          <a:p>
            <a:r>
              <a:rPr lang="sv-SE" dirty="0"/>
              <a:t>Ljusterö torg – </a:t>
            </a:r>
            <a:r>
              <a:rPr lang="sv-SE" dirty="0" err="1"/>
              <a:t>Åsättra</a:t>
            </a:r>
            <a:r>
              <a:rPr lang="sv-SE" dirty="0"/>
              <a:t> brygga </a:t>
            </a:r>
          </a:p>
          <a:p>
            <a:pPr lvl="1"/>
            <a:r>
              <a:rPr lang="sv-SE" sz="1600" dirty="0"/>
              <a:t>Rekommenderas, utreds vidare i samband med utredning väg</a:t>
            </a:r>
          </a:p>
          <a:p>
            <a:r>
              <a:rPr lang="sv-SE" dirty="0" err="1"/>
              <a:t>Linanäs</a:t>
            </a:r>
            <a:r>
              <a:rPr lang="sv-SE" dirty="0"/>
              <a:t> - Lillström</a:t>
            </a:r>
          </a:p>
          <a:p>
            <a:pPr lvl="1"/>
            <a:r>
              <a:rPr lang="sv-SE" sz="1600" dirty="0"/>
              <a:t>Bygdeväg ska undersökas (4-5,5 mkr)</a:t>
            </a:r>
          </a:p>
          <a:p>
            <a:pPr lvl="1"/>
            <a:r>
              <a:rPr lang="sv-SE" sz="1600" dirty="0"/>
              <a:t>Inväntar utvärdering av andra bygdevägar som ska byggas 2027</a:t>
            </a:r>
          </a:p>
          <a:p>
            <a:pPr marL="0" indent="0">
              <a:buNone/>
            </a:pPr>
            <a:r>
              <a:rPr lang="sv-SE" b="1" dirty="0"/>
              <a:t>Rekommenderas ej</a:t>
            </a:r>
          </a:p>
          <a:p>
            <a:r>
              <a:rPr lang="sv-SE" dirty="0"/>
              <a:t>Ljusterö torg - Lillström </a:t>
            </a:r>
          </a:p>
          <a:p>
            <a:pPr lvl="1"/>
            <a:r>
              <a:rPr lang="sv-SE" sz="1600" dirty="0"/>
              <a:t>För dyr åtgärd</a:t>
            </a:r>
          </a:p>
          <a:p>
            <a:pPr lvl="1"/>
            <a:r>
              <a:rPr lang="sv-SE" sz="1600" dirty="0"/>
              <a:t>Bedöms kosta 56-75 mkr – lika mycket som hel årsbudget för cykel för hela länet</a:t>
            </a:r>
          </a:p>
          <a:p>
            <a:pPr lvl="1"/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30CA110-396D-C57B-75C8-3D77261BB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1" t="14492" r="37054" b="36232"/>
          <a:stretch>
            <a:fillRect/>
          </a:stretch>
        </p:blipFill>
        <p:spPr>
          <a:xfrm>
            <a:off x="7866345" y="1196595"/>
            <a:ext cx="4096194" cy="56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9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B9AB92-CAE9-6450-9C0A-D7ECCB28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4634905" cy="1106349"/>
          </a:xfrm>
        </p:spPr>
        <p:txBody>
          <a:bodyPr anchor="b">
            <a:normAutofit/>
          </a:bodyPr>
          <a:lstStyle/>
          <a:p>
            <a:r>
              <a:rPr lang="sv-SE" dirty="0"/>
              <a:t>Kollektivtrafik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41B07A3-3C76-64A3-06CF-F80008238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4634905" cy="3528000"/>
          </a:xfrm>
        </p:spPr>
        <p:txBody>
          <a:bodyPr>
            <a:normAutofit/>
          </a:bodyPr>
          <a:lstStyle/>
          <a:p>
            <a:r>
              <a:rPr lang="sv-SE" dirty="0"/>
              <a:t>En fördjupad utredning ska göras av Trafikförvaltningen avseende:</a:t>
            </a:r>
          </a:p>
          <a:p>
            <a:pPr lvl="1"/>
            <a:r>
              <a:rPr lang="sv-SE" sz="1800" dirty="0"/>
              <a:t>Turtäthet, </a:t>
            </a:r>
          </a:p>
          <a:p>
            <a:pPr lvl="1"/>
            <a:r>
              <a:rPr lang="sv-SE" sz="1800" dirty="0"/>
              <a:t>Linjedragning, </a:t>
            </a:r>
          </a:p>
          <a:p>
            <a:pPr lvl="1"/>
            <a:r>
              <a:rPr lang="sv-SE" sz="1800" dirty="0"/>
              <a:t>Fordon, </a:t>
            </a:r>
          </a:p>
          <a:p>
            <a:pPr lvl="1"/>
            <a:r>
              <a:rPr lang="sv-SE" sz="1800" dirty="0"/>
              <a:t>Översyn av hållplatsers placering och standarder</a:t>
            </a:r>
          </a:p>
          <a:p>
            <a:pPr lvl="1"/>
            <a:endParaRPr lang="sv-SE" sz="1800" dirty="0"/>
          </a:p>
          <a:p>
            <a:r>
              <a:rPr lang="sv-SE" dirty="0"/>
              <a:t>Flera åtgärder behöver invänta denna fördjupade utredning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3099850-93AC-0325-13E0-52164F25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555"/>
          <a:stretch>
            <a:fillRect/>
          </a:stretch>
        </p:blipFill>
        <p:spPr>
          <a:xfrm>
            <a:off x="6937065" y="10"/>
            <a:ext cx="5254935" cy="6857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02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0163E3-4E77-B97F-79D4-322E55C5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99" y="476160"/>
            <a:ext cx="9882816" cy="1106349"/>
          </a:xfrm>
        </p:spPr>
        <p:txBody>
          <a:bodyPr/>
          <a:lstStyle/>
          <a:p>
            <a:r>
              <a:rPr lang="sv-SE" dirty="0"/>
              <a:t>Åtgärder med ansvar/delansvar Österåkers kommun</a:t>
            </a:r>
          </a:p>
        </p:txBody>
      </p:sp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id="{56B16AE0-69C7-A0CD-CA2E-6C98126F25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701252"/>
              </p:ext>
            </p:extLst>
          </p:nvPr>
        </p:nvGraphicFramePr>
        <p:xfrm>
          <a:off x="606584" y="1826349"/>
          <a:ext cx="11335046" cy="3184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9945">
                  <a:extLst>
                    <a:ext uri="{9D8B030D-6E8A-4147-A177-3AD203B41FA5}">
                      <a16:colId xmlns:a16="http://schemas.microsoft.com/office/drawing/2014/main" val="2831393755"/>
                    </a:ext>
                  </a:extLst>
                </a:gridCol>
                <a:gridCol w="6074757">
                  <a:extLst>
                    <a:ext uri="{9D8B030D-6E8A-4147-A177-3AD203B41FA5}">
                      <a16:colId xmlns:a16="http://schemas.microsoft.com/office/drawing/2014/main" val="3915442815"/>
                    </a:ext>
                  </a:extLst>
                </a:gridCol>
                <a:gridCol w="3287485">
                  <a:extLst>
                    <a:ext uri="{9D8B030D-6E8A-4147-A177-3AD203B41FA5}">
                      <a16:colId xmlns:a16="http://schemas.microsoft.com/office/drawing/2014/main" val="3033189236"/>
                    </a:ext>
                  </a:extLst>
                </a:gridCol>
                <a:gridCol w="1632859">
                  <a:extLst>
                    <a:ext uri="{9D8B030D-6E8A-4147-A177-3AD203B41FA5}">
                      <a16:colId xmlns:a16="http://schemas.microsoft.com/office/drawing/2014/main" val="264474440"/>
                    </a:ext>
                  </a:extLst>
                </a:gridCol>
              </a:tblGrid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sv-S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1" u="none" strike="noStrike" dirty="0">
                          <a:effectLst/>
                        </a:rPr>
                        <a:t>Beskrivning av åtgärd</a:t>
                      </a:r>
                      <a:endParaRPr lang="sv-SE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1" u="none" strike="noStrike">
                          <a:effectLst/>
                        </a:rPr>
                        <a:t>Ansvar</a:t>
                      </a:r>
                      <a:endParaRPr lang="sv-SE" sz="11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1" u="none" strike="noStrike" dirty="0">
                          <a:effectLst/>
                        </a:rPr>
                        <a:t>Kostnadsbedömning</a:t>
                      </a:r>
                      <a:endParaRPr lang="sv-SE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2823986701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Ny kaj för persontransporter i </a:t>
                      </a:r>
                      <a:r>
                        <a:rPr lang="sv-SE" sz="1400" b="0" u="none" strike="noStrike" dirty="0" err="1">
                          <a:effectLst/>
                        </a:rPr>
                        <a:t>Östanå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Trafikverket, Trafikförvaltningen, Österåkers kommun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Finns två alternativ. 15,6-30 mkr samt 30-50 mkr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3289458898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Justera uppfarten från Ljusterö skola mot Ljusterö torg samt halkbekämpning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Trafikverket, Österåkers kommun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70-100 tkr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3531070097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Se över trafiklösningen i </a:t>
                      </a:r>
                      <a:r>
                        <a:rPr lang="sv-SE" sz="1400" b="0" u="none" strike="noStrike" dirty="0" err="1">
                          <a:effectLst/>
                        </a:rPr>
                        <a:t>Linanäs</a:t>
                      </a:r>
                      <a:r>
                        <a:rPr lang="sv-SE" sz="1400" b="0" u="none" strike="noStrike" dirty="0">
                          <a:effectLst/>
                        </a:rPr>
                        <a:t> (effektivisera Trafiklösningen i </a:t>
                      </a:r>
                      <a:r>
                        <a:rPr lang="sv-SE" sz="1400" b="0" u="none" strike="noStrike" dirty="0" err="1">
                          <a:effectLst/>
                        </a:rPr>
                        <a:t>Linanäs</a:t>
                      </a:r>
                      <a:r>
                        <a:rPr lang="sv-SE" sz="1400" b="0" u="none" strike="noStrike" dirty="0">
                          <a:effectLst/>
                        </a:rPr>
                        <a:t>)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Trafikverket, Österåkers kommun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7,9-14,7 mkr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3546809732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Parkeringsutformning </a:t>
                      </a:r>
                      <a:r>
                        <a:rPr lang="sv-SE" sz="1400" b="0" u="none" strike="noStrike" dirty="0" err="1">
                          <a:effectLst/>
                        </a:rPr>
                        <a:t>Åsättra</a:t>
                      </a:r>
                      <a:r>
                        <a:rPr lang="sv-SE" sz="1400" b="0" u="none" strike="noStrike" dirty="0">
                          <a:effectLst/>
                        </a:rPr>
                        <a:t> brygga (Även bussens vändslinga)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>
                          <a:effectLst/>
                        </a:rPr>
                        <a:t>Trafikverket, Trafikförvaltningen, Österåkers kommun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>
                          <a:effectLst/>
                        </a:rPr>
                        <a:t>ej bedömt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241728614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Se över trafiklösningen och utformning av </a:t>
                      </a:r>
                      <a:r>
                        <a:rPr lang="sv-SE" sz="1400" b="0" u="none" strike="noStrike" dirty="0" err="1">
                          <a:effectLst/>
                        </a:rPr>
                        <a:t>kajytan</a:t>
                      </a:r>
                      <a:r>
                        <a:rPr lang="sv-SE" sz="1400" b="0" u="none" strike="noStrike" dirty="0">
                          <a:effectLst/>
                        </a:rPr>
                        <a:t> vid </a:t>
                      </a:r>
                      <a:r>
                        <a:rPr lang="sv-SE" sz="1400" b="0" u="none" strike="noStrike" dirty="0" err="1">
                          <a:effectLst/>
                        </a:rPr>
                        <a:t>Åsättra</a:t>
                      </a:r>
                      <a:r>
                        <a:rPr lang="sv-SE" sz="1400" b="0" u="none" strike="noStrike" dirty="0">
                          <a:effectLst/>
                        </a:rPr>
                        <a:t> brygga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>
                          <a:effectLst/>
                        </a:rPr>
                        <a:t>Trafikverket, Österåkers kommun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ej bedömt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3647789143"/>
                  </a:ext>
                </a:extLst>
              </a:tr>
              <a:tr h="45492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400" b="0" u="none" strike="noStrike" dirty="0">
                          <a:effectLst/>
                        </a:rPr>
                        <a:t>Alternativ lokalisering av </a:t>
                      </a:r>
                      <a:r>
                        <a:rPr lang="sv-SE" sz="1400" b="0" u="none" strike="noStrike" dirty="0" err="1">
                          <a:effectLst/>
                        </a:rPr>
                        <a:t>Åsättra</a:t>
                      </a:r>
                      <a:r>
                        <a:rPr lang="sv-SE" sz="1400" b="0" u="none" strike="noStrike" dirty="0">
                          <a:effectLst/>
                        </a:rPr>
                        <a:t> brygga </a:t>
                      </a:r>
                      <a:endParaRPr lang="sv-S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>
                          <a:effectLst/>
                        </a:rPr>
                        <a:t>Trafikverket, Österåkers kommun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sv-SE" sz="1100" u="none" strike="noStrike" dirty="0">
                          <a:effectLst/>
                        </a:rPr>
                        <a:t>65-120 mkr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66" marR="6366" marT="6366" marB="0" anchor="b"/>
                </a:tc>
                <a:extLst>
                  <a:ext uri="{0D108BD9-81ED-4DB2-BD59-A6C34878D82A}">
                    <a16:rowId xmlns:a16="http://schemas.microsoft.com/office/drawing/2014/main" val="2878008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657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23431-077F-E0FB-A7F9-869D76FD8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136FE9-4B88-36C9-7E44-EA5E68493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åtgärder som ej prioriteras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D4DD68-292E-E84E-8329-E15DF790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Alla åtgärder i ÅVS-rapporten har ej rekommenderats, dessa åtgärder är ”vilande”</a:t>
            </a:r>
          </a:p>
          <a:p>
            <a:r>
              <a:rPr lang="sv-SE" dirty="0"/>
              <a:t>Om större nya omständigheter gör att bedömningen av åtgärderna kan ändras kan dom eventuellt prövas på nytt av Trafikverket. </a:t>
            </a:r>
          </a:p>
        </p:txBody>
      </p:sp>
    </p:spTree>
    <p:extLst>
      <p:ext uri="{BB962C8B-B14F-4D97-AF65-F5344CB8AC3E}">
        <p14:creationId xmlns:p14="http://schemas.microsoft.com/office/powerpoint/2010/main" val="180212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8EE560-F3C8-D482-DBDD-F934DBAF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framöver?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5C4CB34-4092-7859-A07E-A72A8FE08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001" y="2160000"/>
            <a:ext cx="5623958" cy="3528000"/>
          </a:xfrm>
        </p:spPr>
        <p:txBody>
          <a:bodyPr/>
          <a:lstStyle/>
          <a:p>
            <a:r>
              <a:rPr lang="sv-SE" dirty="0"/>
              <a:t>Kommunen tar ställning till åtgärder i ÅVS </a:t>
            </a:r>
          </a:p>
          <a:p>
            <a:r>
              <a:rPr lang="sv-SE" dirty="0"/>
              <a:t>Kommunen planerar för genomförande/åtgärder efter ställningstagande</a:t>
            </a:r>
          </a:p>
          <a:p>
            <a:r>
              <a:rPr lang="sv-SE" dirty="0"/>
              <a:t>Uppmuntra Trafikverket att genomföra åtgärder </a:t>
            </a:r>
          </a:p>
        </p:txBody>
      </p:sp>
    </p:spTree>
    <p:extLst>
      <p:ext uri="{BB962C8B-B14F-4D97-AF65-F5344CB8AC3E}">
        <p14:creationId xmlns:p14="http://schemas.microsoft.com/office/powerpoint/2010/main" val="74235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8FCFCD79-81B9-424D-9ACB-ECABB2CB63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24737" y="2506133"/>
            <a:ext cx="4552882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Frågor?</a:t>
            </a:r>
          </a:p>
        </p:txBody>
      </p:sp>
      <p:grpSp>
        <p:nvGrpSpPr>
          <p:cNvPr id="23" name="Grupp 22" descr="Information: Presentationen skickas med e-post.">
            <a:extLst>
              <a:ext uri="{FF2B5EF4-FFF2-40B4-BE49-F238E27FC236}">
                <a16:creationId xmlns:a16="http://schemas.microsoft.com/office/drawing/2014/main" id="{7ABCD2D1-DAC7-41C3-943C-F0965BD8073B}"/>
              </a:ext>
            </a:extLst>
          </p:cNvPr>
          <p:cNvGrpSpPr/>
          <p:nvPr/>
        </p:nvGrpSpPr>
        <p:grpSpPr>
          <a:xfrm>
            <a:off x="7239669" y="1448966"/>
            <a:ext cx="1877495" cy="2234337"/>
            <a:chOff x="8235092" y="1448966"/>
            <a:chExt cx="1877495" cy="223433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EBC8961-C464-4ED2-A8A2-ED885D73B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092" y="2076969"/>
              <a:ext cx="1736578" cy="1606334"/>
            </a:xfrm>
            <a:custGeom>
              <a:avLst/>
              <a:gdLst>
                <a:gd name="T0" fmla="*/ 261 w 483"/>
                <a:gd name="T1" fmla="*/ 0 h 446"/>
                <a:gd name="T2" fmla="*/ 224 w 483"/>
                <a:gd name="T3" fmla="*/ 3 h 446"/>
                <a:gd name="T4" fmla="*/ 116 w 483"/>
                <a:gd name="T5" fmla="*/ 51 h 446"/>
                <a:gd name="T6" fmla="*/ 58 w 483"/>
                <a:gd name="T7" fmla="*/ 336 h 446"/>
                <a:gd name="T8" fmla="*/ 197 w 483"/>
                <a:gd name="T9" fmla="*/ 441 h 446"/>
                <a:gd name="T10" fmla="*/ 252 w 483"/>
                <a:gd name="T11" fmla="*/ 446 h 446"/>
                <a:gd name="T12" fmla="*/ 391 w 483"/>
                <a:gd name="T13" fmla="*/ 406 h 446"/>
                <a:gd name="T14" fmla="*/ 462 w 483"/>
                <a:gd name="T15" fmla="*/ 320 h 446"/>
                <a:gd name="T16" fmla="*/ 482 w 483"/>
                <a:gd name="T17" fmla="*/ 213 h 446"/>
                <a:gd name="T18" fmla="*/ 449 w 483"/>
                <a:gd name="T19" fmla="*/ 99 h 446"/>
                <a:gd name="T20" fmla="*/ 360 w 483"/>
                <a:gd name="T21" fmla="*/ 23 h 446"/>
                <a:gd name="T22" fmla="*/ 261 w 483"/>
                <a:gd name="T23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3" h="446">
                  <a:moveTo>
                    <a:pt x="261" y="0"/>
                  </a:moveTo>
                  <a:cubicBezTo>
                    <a:pt x="249" y="0"/>
                    <a:pt x="237" y="1"/>
                    <a:pt x="224" y="3"/>
                  </a:cubicBezTo>
                  <a:cubicBezTo>
                    <a:pt x="186" y="8"/>
                    <a:pt x="146" y="27"/>
                    <a:pt x="116" y="51"/>
                  </a:cubicBezTo>
                  <a:cubicBezTo>
                    <a:pt x="44" y="108"/>
                    <a:pt x="0" y="255"/>
                    <a:pt x="58" y="336"/>
                  </a:cubicBezTo>
                  <a:cubicBezTo>
                    <a:pt x="66" y="348"/>
                    <a:pt x="128" y="427"/>
                    <a:pt x="197" y="441"/>
                  </a:cubicBezTo>
                  <a:cubicBezTo>
                    <a:pt x="216" y="444"/>
                    <a:pt x="234" y="446"/>
                    <a:pt x="252" y="446"/>
                  </a:cubicBezTo>
                  <a:cubicBezTo>
                    <a:pt x="305" y="446"/>
                    <a:pt x="353" y="431"/>
                    <a:pt x="391" y="406"/>
                  </a:cubicBezTo>
                  <a:cubicBezTo>
                    <a:pt x="419" y="388"/>
                    <a:pt x="439" y="362"/>
                    <a:pt x="462" y="320"/>
                  </a:cubicBezTo>
                  <a:cubicBezTo>
                    <a:pt x="480" y="284"/>
                    <a:pt x="480" y="246"/>
                    <a:pt x="482" y="213"/>
                  </a:cubicBezTo>
                  <a:cubicBezTo>
                    <a:pt x="483" y="183"/>
                    <a:pt x="475" y="142"/>
                    <a:pt x="449" y="99"/>
                  </a:cubicBezTo>
                  <a:cubicBezTo>
                    <a:pt x="428" y="71"/>
                    <a:pt x="393" y="40"/>
                    <a:pt x="360" y="23"/>
                  </a:cubicBezTo>
                  <a:cubicBezTo>
                    <a:pt x="337" y="12"/>
                    <a:pt x="304" y="0"/>
                    <a:pt x="261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000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sv-SE" sz="1500" b="1" dirty="0">
                  <a:solidFill>
                    <a:schemeClr val="bg1"/>
                  </a:solidFill>
                </a:rPr>
                <a:t>Du får presentationen </a:t>
              </a:r>
              <a:br>
                <a:rPr lang="sv-SE" sz="1500" b="1" dirty="0">
                  <a:solidFill>
                    <a:schemeClr val="bg1"/>
                  </a:solidFill>
                </a:rPr>
              </a:br>
              <a:r>
                <a:rPr lang="sv-SE" sz="1500" b="1" dirty="0">
                  <a:solidFill>
                    <a:schemeClr val="bg1"/>
                  </a:solidFill>
                </a:rPr>
                <a:t>via e-post.</a:t>
              </a: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F21E4C73-0985-4D9A-BFD4-2AD60322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1053" y="1448966"/>
              <a:ext cx="139700" cy="130175"/>
            </a:xfrm>
            <a:custGeom>
              <a:avLst/>
              <a:gdLst>
                <a:gd name="T0" fmla="*/ 12 w 43"/>
                <a:gd name="T1" fmla="*/ 36 h 40"/>
                <a:gd name="T2" fmla="*/ 3 w 43"/>
                <a:gd name="T3" fmla="*/ 30 h 40"/>
                <a:gd name="T4" fmla="*/ 0 w 43"/>
                <a:gd name="T5" fmla="*/ 19 h 40"/>
                <a:gd name="T6" fmla="*/ 25 w 43"/>
                <a:gd name="T7" fmla="*/ 5 h 40"/>
                <a:gd name="T8" fmla="*/ 12 w 43"/>
                <a:gd name="T9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0">
                  <a:moveTo>
                    <a:pt x="12" y="36"/>
                  </a:moveTo>
                  <a:cubicBezTo>
                    <a:pt x="10" y="36"/>
                    <a:pt x="5" y="32"/>
                    <a:pt x="3" y="30"/>
                  </a:cubicBezTo>
                  <a:cubicBezTo>
                    <a:pt x="1" y="29"/>
                    <a:pt x="0" y="21"/>
                    <a:pt x="0" y="19"/>
                  </a:cubicBezTo>
                  <a:cubicBezTo>
                    <a:pt x="1" y="6"/>
                    <a:pt x="14" y="0"/>
                    <a:pt x="25" y="5"/>
                  </a:cubicBezTo>
                  <a:cubicBezTo>
                    <a:pt x="43" y="13"/>
                    <a:pt x="34" y="40"/>
                    <a:pt x="12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9E9D038-D65C-4994-A8A4-49453E82C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0753" y="1740219"/>
              <a:ext cx="281834" cy="270408"/>
            </a:xfrm>
            <a:custGeom>
              <a:avLst/>
              <a:gdLst>
                <a:gd name="T0" fmla="*/ 5 w 75"/>
                <a:gd name="T1" fmla="*/ 50 h 72"/>
                <a:gd name="T2" fmla="*/ 1 w 75"/>
                <a:gd name="T3" fmla="*/ 38 h 72"/>
                <a:gd name="T4" fmla="*/ 1 w 75"/>
                <a:gd name="T5" fmla="*/ 31 h 72"/>
                <a:gd name="T6" fmla="*/ 4 w 75"/>
                <a:gd name="T7" fmla="*/ 24 h 72"/>
                <a:gd name="T8" fmla="*/ 33 w 75"/>
                <a:gd name="T9" fmla="*/ 1 h 72"/>
                <a:gd name="T10" fmla="*/ 60 w 75"/>
                <a:gd name="T11" fmla="*/ 9 h 72"/>
                <a:gd name="T12" fmla="*/ 67 w 75"/>
                <a:gd name="T13" fmla="*/ 54 h 72"/>
                <a:gd name="T14" fmla="*/ 54 w 75"/>
                <a:gd name="T15" fmla="*/ 67 h 72"/>
                <a:gd name="T16" fmla="*/ 25 w 75"/>
                <a:gd name="T17" fmla="*/ 69 h 72"/>
                <a:gd name="T18" fmla="*/ 15 w 75"/>
                <a:gd name="T19" fmla="*/ 64 h 72"/>
                <a:gd name="T20" fmla="*/ 5 w 75"/>
                <a:gd name="T21" fmla="*/ 5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72">
                  <a:moveTo>
                    <a:pt x="5" y="50"/>
                  </a:moveTo>
                  <a:cubicBezTo>
                    <a:pt x="3" y="45"/>
                    <a:pt x="2" y="43"/>
                    <a:pt x="1" y="38"/>
                  </a:cubicBezTo>
                  <a:cubicBezTo>
                    <a:pt x="0" y="36"/>
                    <a:pt x="1" y="33"/>
                    <a:pt x="1" y="31"/>
                  </a:cubicBezTo>
                  <a:cubicBezTo>
                    <a:pt x="3" y="28"/>
                    <a:pt x="3" y="27"/>
                    <a:pt x="4" y="24"/>
                  </a:cubicBezTo>
                  <a:cubicBezTo>
                    <a:pt x="8" y="12"/>
                    <a:pt x="22" y="2"/>
                    <a:pt x="33" y="1"/>
                  </a:cubicBezTo>
                  <a:cubicBezTo>
                    <a:pt x="44" y="0"/>
                    <a:pt x="58" y="7"/>
                    <a:pt x="60" y="9"/>
                  </a:cubicBezTo>
                  <a:cubicBezTo>
                    <a:pt x="73" y="17"/>
                    <a:pt x="75" y="41"/>
                    <a:pt x="67" y="54"/>
                  </a:cubicBezTo>
                  <a:cubicBezTo>
                    <a:pt x="64" y="59"/>
                    <a:pt x="60" y="64"/>
                    <a:pt x="54" y="67"/>
                  </a:cubicBezTo>
                  <a:cubicBezTo>
                    <a:pt x="46" y="72"/>
                    <a:pt x="34" y="72"/>
                    <a:pt x="25" y="69"/>
                  </a:cubicBezTo>
                  <a:cubicBezTo>
                    <a:pt x="23" y="68"/>
                    <a:pt x="18" y="66"/>
                    <a:pt x="15" y="64"/>
                  </a:cubicBezTo>
                  <a:cubicBezTo>
                    <a:pt x="13" y="62"/>
                    <a:pt x="7" y="54"/>
                    <a:pt x="5" y="5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 dirty="0"/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0378C55A-36E5-FD1E-CABC-A1712BEC61B7}"/>
              </a:ext>
            </a:extLst>
          </p:cNvPr>
          <p:cNvSpPr txBox="1"/>
          <p:nvPr/>
        </p:nvSpPr>
        <p:spPr>
          <a:xfrm>
            <a:off x="3976083" y="4481799"/>
            <a:ext cx="326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hlinkClick r:id="rId2"/>
              </a:rPr>
              <a:t>anders.wahlstrom@osteraker.se</a:t>
            </a:r>
            <a:r>
              <a:rPr lang="sv-SE" dirty="0"/>
              <a:t>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47EC2D7-9A22-6F60-90B5-EF5481264326}"/>
              </a:ext>
            </a:extLst>
          </p:cNvPr>
          <p:cNvSpPr txBox="1"/>
          <p:nvPr/>
        </p:nvSpPr>
        <p:spPr>
          <a:xfrm>
            <a:off x="4001926" y="4112467"/>
            <a:ext cx="397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Anders Wahlström - Trafikstrateg</a:t>
            </a:r>
          </a:p>
        </p:txBody>
      </p:sp>
    </p:spTree>
    <p:extLst>
      <p:ext uri="{BB962C8B-B14F-4D97-AF65-F5344CB8AC3E}">
        <p14:creationId xmlns:p14="http://schemas.microsoft.com/office/powerpoint/2010/main" val="32629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0925682-F8E1-4E4C-84FE-72852E70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88" y="797772"/>
            <a:ext cx="8231891" cy="1106349"/>
          </a:xfrm>
        </p:spPr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AB95089-98FC-4D1C-A2DD-BCEE9796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56" y="2340474"/>
            <a:ext cx="8231891" cy="3528000"/>
          </a:xfrm>
        </p:spPr>
        <p:txBody>
          <a:bodyPr/>
          <a:lstStyle/>
          <a:p>
            <a:pPr lvl="0"/>
            <a:r>
              <a:rPr lang="sv-SE" dirty="0"/>
              <a:t>Trafikförändringsremiss T27</a:t>
            </a:r>
          </a:p>
          <a:p>
            <a:pPr lvl="0"/>
            <a:r>
              <a:rPr lang="sv-SE" dirty="0"/>
              <a:t>Övrigt pågående på Strategiska planeringsavdelningen</a:t>
            </a:r>
          </a:p>
          <a:p>
            <a:pPr lvl="0"/>
            <a:r>
              <a:rPr lang="sv-SE" dirty="0"/>
              <a:t>Åtgärdsvalsstudie (ÅVS) Ljusterö</a:t>
            </a:r>
          </a:p>
          <a:p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83B86ED-25E7-1FF8-2FEC-C1EBAC1E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758" y="-22217"/>
            <a:ext cx="6188242" cy="68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5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99C88-60D3-A4FD-7560-71847378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A767F5-BA51-E64A-9F4B-E0ABE09FF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01" y="529735"/>
            <a:ext cx="8231891" cy="1106349"/>
          </a:xfrm>
        </p:spPr>
        <p:txBody>
          <a:bodyPr/>
          <a:lstStyle/>
          <a:p>
            <a:r>
              <a:rPr lang="sv-SE" dirty="0"/>
              <a:t>Trafikförändringsremiss T27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A737CD-53D6-62D5-546D-D6504DCAA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01" y="1789882"/>
            <a:ext cx="6097200" cy="4915714"/>
          </a:xfrm>
        </p:spPr>
        <p:txBody>
          <a:bodyPr/>
          <a:lstStyle/>
          <a:p>
            <a:r>
              <a:rPr lang="sv-SE" dirty="0"/>
              <a:t>Årlig remiss från Trafikförvaltningen</a:t>
            </a:r>
          </a:p>
          <a:p>
            <a:r>
              <a:rPr lang="sv-SE" dirty="0"/>
              <a:t>Kommunens svar beslutad av </a:t>
            </a:r>
            <a:r>
              <a:rPr lang="sv-SE" dirty="0">
                <a:hlinkClick r:id="rId2"/>
              </a:rPr>
              <a:t>Kommunstyrelsen 25 maj</a:t>
            </a:r>
            <a:endParaRPr lang="sv-SE" dirty="0"/>
          </a:p>
          <a:p>
            <a:endParaRPr lang="sv-SE" dirty="0"/>
          </a:p>
          <a:p>
            <a:r>
              <a:rPr lang="sv-SE" dirty="0"/>
              <a:t>Busslinje 626 föreslås få genare linjedragning i Åkersberga </a:t>
            </a:r>
          </a:p>
          <a:p>
            <a:r>
              <a:rPr lang="sv-SE" dirty="0"/>
              <a:t>Busslinje 626, tre turer vid morgon kortas till Åkersberga</a:t>
            </a:r>
          </a:p>
          <a:p>
            <a:endParaRPr lang="sv-SE" dirty="0"/>
          </a:p>
          <a:p>
            <a:r>
              <a:rPr lang="sv-SE" dirty="0"/>
              <a:t>Linje 9 (Stockholm - Vaxholm – Ljusterö) föreslås under vintertidtabell utökas med en eftermiddagsrundtur på lördagar, eftersom det i nuläget inte går att göra besök över dagen.</a:t>
            </a:r>
          </a:p>
          <a:p>
            <a:r>
              <a:rPr lang="sv-SE" dirty="0"/>
              <a:t>Linje 12 (Stockholm - Lillsved - Norra Ingmarsö) föreslås utökas med en förbindelse torsdagseftermiddagar under delar av hösttidtabellen på sträckan Lillsved – Norra </a:t>
            </a:r>
            <a:r>
              <a:rPr lang="sv-SE" dirty="0" err="1"/>
              <a:t>Svartsö</a:t>
            </a:r>
            <a:r>
              <a:rPr lang="sv-SE" dirty="0"/>
              <a:t> för att möjliggöra längre helgbesök.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062CD76-F3B4-DDB5-91F6-CB96B4251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3" t="2857" r="41125"/>
          <a:stretch>
            <a:fillRect/>
          </a:stretch>
        </p:blipFill>
        <p:spPr>
          <a:xfrm>
            <a:off x="6890657" y="-7815"/>
            <a:ext cx="5301343" cy="68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9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574AE8-BDF7-3CEE-BA5B-025F9D9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33" y="780158"/>
            <a:ext cx="8231891" cy="1106349"/>
          </a:xfrm>
        </p:spPr>
        <p:txBody>
          <a:bodyPr/>
          <a:lstStyle/>
          <a:p>
            <a:r>
              <a:rPr lang="sv-SE" dirty="0"/>
              <a:t>Övriga pågående ärenden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C7859D0-625A-6402-E883-EA4F1EB30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33" y="2172031"/>
            <a:ext cx="5655364" cy="3528000"/>
          </a:xfrm>
        </p:spPr>
        <p:txBody>
          <a:bodyPr/>
          <a:lstStyle/>
          <a:p>
            <a:r>
              <a:rPr lang="sv-SE" dirty="0"/>
              <a:t>Uppdaterad översiktsplan under framtagande</a:t>
            </a:r>
          </a:p>
          <a:p>
            <a:pPr lvl="1"/>
            <a:r>
              <a:rPr lang="sv-SE" sz="1600" dirty="0"/>
              <a:t>Beslut 2028</a:t>
            </a:r>
          </a:p>
          <a:p>
            <a:r>
              <a:rPr lang="sv-SE" dirty="0"/>
              <a:t>Mobilitetsplan - En ny/uppdaterad trafikstrategi</a:t>
            </a:r>
          </a:p>
          <a:p>
            <a:pPr lvl="1"/>
            <a:r>
              <a:rPr lang="sv-SE" sz="1600" dirty="0"/>
              <a:t>Pekar ut mål och strategier för att utveckla trafiken i kommunen</a:t>
            </a:r>
          </a:p>
          <a:p>
            <a:pPr lvl="1"/>
            <a:r>
              <a:rPr lang="sv-SE" sz="1600" dirty="0"/>
              <a:t>Följer tidplan för Översiktsplanen</a:t>
            </a:r>
          </a:p>
          <a:p>
            <a:r>
              <a:rPr lang="sv-SE" dirty="0" err="1"/>
              <a:t>Waxholmstrafik</a:t>
            </a:r>
            <a:r>
              <a:rPr lang="sv-SE" dirty="0"/>
              <a:t> </a:t>
            </a:r>
            <a:r>
              <a:rPr lang="sv-SE" dirty="0" err="1"/>
              <a:t>Linanäs</a:t>
            </a:r>
            <a:r>
              <a:rPr lang="sv-SE" dirty="0"/>
              <a:t> - Österskär </a:t>
            </a:r>
          </a:p>
          <a:p>
            <a:pPr lvl="1"/>
            <a:r>
              <a:rPr lang="sv-SE" sz="1600" dirty="0"/>
              <a:t>Ärende </a:t>
            </a:r>
            <a:r>
              <a:rPr lang="sv-SE" sz="1600" dirty="0">
                <a:hlinkClick r:id="rId2"/>
              </a:rPr>
              <a:t>återrapporterat till politik </a:t>
            </a:r>
            <a:endParaRPr lang="sv-SE" sz="1600" dirty="0"/>
          </a:p>
          <a:p>
            <a:pPr lvl="1"/>
            <a:r>
              <a:rPr lang="sv-SE" sz="1600" dirty="0"/>
              <a:t>Fått nytt uppdrag att fortsätta utreda</a:t>
            </a:r>
          </a:p>
          <a:p>
            <a:r>
              <a:rPr lang="sv-SE" dirty="0" err="1"/>
              <a:t>Åsättra</a:t>
            </a:r>
            <a:r>
              <a:rPr lang="sv-SE" dirty="0"/>
              <a:t> brygga – kommunen ska utreda nästa steg (2027)</a:t>
            </a:r>
          </a:p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95646C-4ADE-1F14-D88E-10B851874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9"/>
          <a:stretch>
            <a:fillRect/>
          </a:stretch>
        </p:blipFill>
        <p:spPr>
          <a:xfrm>
            <a:off x="6144805" y="0"/>
            <a:ext cx="6047195" cy="68580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0373520-8948-EF70-9054-85A16E79F35B}"/>
              </a:ext>
            </a:extLst>
          </p:cNvPr>
          <p:cNvSpPr txBox="1"/>
          <p:nvPr/>
        </p:nvSpPr>
        <p:spPr>
          <a:xfrm>
            <a:off x="7426137" y="924258"/>
            <a:ext cx="2590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</a:rPr>
              <a:t>Tidigt utkast över huvudbilvägnät</a:t>
            </a:r>
          </a:p>
        </p:txBody>
      </p:sp>
    </p:spTree>
    <p:extLst>
      <p:ext uri="{BB962C8B-B14F-4D97-AF65-F5344CB8AC3E}">
        <p14:creationId xmlns:p14="http://schemas.microsoft.com/office/powerpoint/2010/main" val="702394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B7BD92-75A5-299F-D99B-FF12B158A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5381002" cy="1106349"/>
          </a:xfrm>
        </p:spPr>
        <p:txBody>
          <a:bodyPr anchor="b">
            <a:normAutofit/>
          </a:bodyPr>
          <a:lstStyle/>
          <a:p>
            <a:r>
              <a:rPr lang="sv-SE" dirty="0"/>
              <a:t>Åtgärdsvalsstudie Ljusterö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3E80CB-1FC7-FF4E-6F1B-799EFB3B5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4917889" cy="3528000"/>
          </a:xfrm>
        </p:spPr>
        <p:txBody>
          <a:bodyPr>
            <a:normAutofit/>
          </a:bodyPr>
          <a:lstStyle/>
          <a:p>
            <a:r>
              <a:rPr lang="sv-SE" dirty="0"/>
              <a:t>ÅVS samlar behov och utreder en mängd åtgärder </a:t>
            </a:r>
          </a:p>
          <a:p>
            <a:r>
              <a:rPr lang="sv-SE" dirty="0"/>
              <a:t>Pågått sedan 2022</a:t>
            </a:r>
          </a:p>
          <a:p>
            <a:r>
              <a:rPr lang="sv-SE" dirty="0"/>
              <a:t>Skärgårdsrådet senast 6 december 2023</a:t>
            </a:r>
          </a:p>
          <a:p>
            <a:r>
              <a:rPr lang="sv-SE" dirty="0"/>
              <a:t>Trafikverket beslutade ÅVS + ställningstagande februari 2026 – </a:t>
            </a:r>
            <a:r>
              <a:rPr lang="sv-SE" i="1" dirty="0"/>
              <a:t>dessa ska läsas ihop </a:t>
            </a:r>
          </a:p>
          <a:p>
            <a:r>
              <a:rPr lang="sv-SE" dirty="0"/>
              <a:t>Alla åtgärder i ÅVS rekommenderas inte av Trafikverkets ställningstagande</a:t>
            </a:r>
          </a:p>
          <a:p>
            <a:r>
              <a:rPr lang="sv-SE" dirty="0"/>
              <a:t>Kommunen har inte tagit ställning till åtgärder som berör oss än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B16E778-A607-2D02-6A3B-EB4527A465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43" r="5832"/>
          <a:stretch>
            <a:fillRect/>
          </a:stretch>
        </p:blipFill>
        <p:spPr>
          <a:xfrm>
            <a:off x="6511629" y="0"/>
            <a:ext cx="623029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03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E391-98C4-8F3A-4F84-4640EC43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DCAD9E-9E5E-4094-1A7F-1FCD30ADA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4634905" cy="1106349"/>
          </a:xfrm>
        </p:spPr>
        <p:txBody>
          <a:bodyPr anchor="b">
            <a:normAutofit/>
          </a:bodyPr>
          <a:lstStyle/>
          <a:p>
            <a:r>
              <a:rPr lang="sv-SE" dirty="0" err="1"/>
              <a:t>Åsättra</a:t>
            </a:r>
            <a:r>
              <a:rPr lang="sv-SE" dirty="0"/>
              <a:t> </a:t>
            </a:r>
            <a:r>
              <a:rPr lang="sv-SE" dirty="0" err="1"/>
              <a:t>bryggväg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D7639A-5AB7-DD96-09BA-FA66A9B5E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4634905" cy="3528000"/>
          </a:xfrm>
        </p:spPr>
        <p:txBody>
          <a:bodyPr>
            <a:normAutofit/>
          </a:bodyPr>
          <a:lstStyle/>
          <a:p>
            <a:r>
              <a:rPr lang="sv-SE" dirty="0"/>
              <a:t>Ökad bärighet befintlig – krävs vidare utredning</a:t>
            </a:r>
          </a:p>
          <a:p>
            <a:r>
              <a:rPr lang="sv-SE" dirty="0"/>
              <a:t>Följande åtgärder ska utredas och ställas mot varandra</a:t>
            </a:r>
            <a:endParaRPr lang="sv-SE" sz="1600" dirty="0"/>
          </a:p>
          <a:p>
            <a:pPr lvl="1"/>
            <a:r>
              <a:rPr lang="sv-SE" sz="1600" dirty="0"/>
              <a:t>Standardhöjning med partiell ny sträckning</a:t>
            </a:r>
          </a:p>
          <a:p>
            <a:pPr lvl="1"/>
            <a:r>
              <a:rPr lang="sv-SE" sz="1600" dirty="0"/>
              <a:t>Helt ny väg till </a:t>
            </a:r>
            <a:r>
              <a:rPr lang="sv-SE" sz="1600" dirty="0" err="1"/>
              <a:t>Åsättra</a:t>
            </a:r>
            <a:endParaRPr lang="sv-SE" sz="1600" dirty="0"/>
          </a:p>
          <a:p>
            <a:r>
              <a:rPr lang="sv-SE" dirty="0"/>
              <a:t>Gång- och cykel-koppling utreds i samma paket.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2E61B5A-D398-41C9-3561-671D7282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65" y="1537223"/>
            <a:ext cx="5254935" cy="3783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8253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344003-5392-854D-8500-FC88895E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5254935" cy="1106349"/>
          </a:xfrm>
        </p:spPr>
        <p:txBody>
          <a:bodyPr/>
          <a:lstStyle/>
          <a:p>
            <a:r>
              <a:rPr lang="sv-SE" dirty="0"/>
              <a:t>Ökad bärighet BK2 till BK4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2141DFF-732B-3E6D-6072-9A16E1F9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Två sträckor rekommenderas</a:t>
            </a:r>
          </a:p>
          <a:p>
            <a:r>
              <a:rPr lang="sv-SE" dirty="0"/>
              <a:t>Låg prioritet – efter 2034</a:t>
            </a:r>
          </a:p>
          <a:p>
            <a:endParaRPr lang="sv-SE" dirty="0"/>
          </a:p>
          <a:p>
            <a:r>
              <a:rPr lang="sv-SE" dirty="0"/>
              <a:t>Linanäsvägen mellan Lillström och </a:t>
            </a:r>
            <a:r>
              <a:rPr lang="sv-SE" dirty="0" err="1"/>
              <a:t>Linanäs</a:t>
            </a:r>
            <a:endParaRPr lang="sv-SE" dirty="0"/>
          </a:p>
          <a:p>
            <a:r>
              <a:rPr lang="sv-SE" dirty="0"/>
              <a:t>Tranviksvägen mellan Lillström och Ramsmora Varv och Marina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6" name="Platshållare för bild 5">
            <a:extLst>
              <a:ext uri="{FF2B5EF4-FFF2-40B4-BE49-F238E27FC236}">
                <a16:creationId xmlns:a16="http://schemas.microsoft.com/office/drawing/2014/main" id="{2AC00DC1-59DB-8621-2D40-83A111309E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504" r="20504"/>
          <a:stretch/>
        </p:blipFill>
        <p:spPr>
          <a:prstGeom prst="rect">
            <a:avLst/>
          </a:prstGeom>
          <a:solidFill>
            <a:srgbClr val="FFFFFF">
              <a:lumMod val="9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31562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B585D-CE13-FAE1-79CE-65BAE3C63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81845B-5FE6-D078-1B09-9C5DDBD6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99" y="720000"/>
            <a:ext cx="6066664" cy="1106349"/>
          </a:xfrm>
        </p:spPr>
        <p:txBody>
          <a:bodyPr anchor="b">
            <a:normAutofit/>
          </a:bodyPr>
          <a:lstStyle/>
          <a:p>
            <a:r>
              <a:rPr lang="sv-SE" dirty="0"/>
              <a:t>Färjelägena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4E84EF8-1D2D-5C1F-A7DF-D4044060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999" y="2160000"/>
            <a:ext cx="5645559" cy="3528000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Undersöka ev. nytt dubbleringsläge </a:t>
            </a:r>
            <a:r>
              <a:rPr lang="sv-SE" dirty="0" err="1"/>
              <a:t>Östanå</a:t>
            </a:r>
            <a:endParaRPr lang="sv-SE" dirty="0"/>
          </a:p>
          <a:p>
            <a:pPr lvl="1"/>
            <a:r>
              <a:rPr lang="sv-SE" sz="1600" dirty="0"/>
              <a:t>Utredas och bedöma om ekonomisk försvarbart</a:t>
            </a:r>
          </a:p>
          <a:p>
            <a:pPr lvl="1"/>
            <a:endParaRPr lang="sv-SE" sz="1600" dirty="0"/>
          </a:p>
          <a:p>
            <a:r>
              <a:rPr lang="sv-SE" dirty="0"/>
              <a:t>Ökad robusthet Ljusterö färjeläge</a:t>
            </a:r>
          </a:p>
          <a:p>
            <a:pPr lvl="1"/>
            <a:r>
              <a:rPr lang="sv-SE" sz="1500" dirty="0"/>
              <a:t>Ex. renovera parkeringsläge,  förbättrad funktion av </a:t>
            </a:r>
            <a:r>
              <a:rPr lang="sv-SE" sz="1500" dirty="0" err="1"/>
              <a:t>reservläge</a:t>
            </a:r>
            <a:r>
              <a:rPr lang="sv-SE" sz="1500" dirty="0"/>
              <a:t>, förbättra erosionsskydd</a:t>
            </a:r>
          </a:p>
          <a:p>
            <a:r>
              <a:rPr lang="sv-SE" dirty="0"/>
              <a:t>Justering av spärrplatser</a:t>
            </a:r>
          </a:p>
          <a:p>
            <a:pPr lvl="1"/>
            <a:r>
              <a:rPr lang="sv-SE" sz="1800" dirty="0"/>
              <a:t>Förlängning och se över placering</a:t>
            </a:r>
          </a:p>
          <a:p>
            <a:pPr lvl="1"/>
            <a:r>
              <a:rPr lang="sv-SE" sz="1800" dirty="0"/>
              <a:t>Behöver ske i samverkan med Trafikförvaltningen</a:t>
            </a:r>
          </a:p>
          <a:p>
            <a:r>
              <a:rPr lang="sv-SE" dirty="0"/>
              <a:t>Ökad trafiksäkerhet i färjelägena</a:t>
            </a:r>
          </a:p>
          <a:p>
            <a:pPr lvl="1"/>
            <a:r>
              <a:rPr lang="sv-SE" sz="1800" dirty="0"/>
              <a:t>Förtydliganden av vägmärken och sänkt hastighet</a:t>
            </a:r>
          </a:p>
          <a:p>
            <a:endParaRPr lang="sv-SE" dirty="0"/>
          </a:p>
          <a:p>
            <a:pPr lvl="1"/>
            <a:endParaRPr lang="sv-SE" sz="18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9A6D91D-B41C-80D3-42B3-8426170C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780"/>
          <a:stretch>
            <a:fillRect/>
          </a:stretch>
        </p:blipFill>
        <p:spPr>
          <a:xfrm>
            <a:off x="7557095" y="0"/>
            <a:ext cx="4634905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412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FD20D-893F-FACD-F5B1-30BD30A8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F389CC-1EBD-0E37-CBE6-32835CAE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190" y="436351"/>
            <a:ext cx="8231891" cy="1106349"/>
          </a:xfrm>
        </p:spPr>
        <p:txBody>
          <a:bodyPr/>
          <a:lstStyle/>
          <a:p>
            <a:r>
              <a:rPr lang="sv-SE" dirty="0"/>
              <a:t>Ljusterö torg &amp; skola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FBDCC6-3A8F-4EA5-2DAD-1CBAAA2F5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90" y="1886381"/>
            <a:ext cx="4781747" cy="3929684"/>
          </a:xfrm>
        </p:spPr>
        <p:txBody>
          <a:bodyPr/>
          <a:lstStyle/>
          <a:p>
            <a:r>
              <a:rPr lang="sv-SE" dirty="0"/>
              <a:t>Åtgärder enligt bild</a:t>
            </a:r>
          </a:p>
          <a:p>
            <a:r>
              <a:rPr lang="sv-SE" dirty="0"/>
              <a:t>Hastighetssäkrad passage Gropgärdet</a:t>
            </a:r>
          </a:p>
          <a:p>
            <a:r>
              <a:rPr lang="sv-SE" dirty="0"/>
              <a:t>Sänkt hastighet vid korsning Ljusterövägen/Mellansjövägen</a:t>
            </a:r>
          </a:p>
          <a:p>
            <a:endParaRPr lang="sv-SE" dirty="0"/>
          </a:p>
          <a:p>
            <a:r>
              <a:rPr lang="sv-SE" dirty="0"/>
              <a:t>Ljusterö skola</a:t>
            </a:r>
          </a:p>
          <a:p>
            <a:r>
              <a:rPr lang="sv-SE" dirty="0"/>
              <a:t>Förbättrad passage till kyrkan</a:t>
            </a:r>
          </a:p>
          <a:p>
            <a:r>
              <a:rPr lang="sv-SE" dirty="0"/>
              <a:t>Hänvisa hämtning och lämning till parkering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78B5D69-28BC-E42A-6316-4707A3B68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607" y="1455821"/>
            <a:ext cx="6323393" cy="41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0934"/>
      </p:ext>
    </p:extLst>
  </p:cSld>
  <p:clrMapOvr>
    <a:masterClrMapping/>
  </p:clrMapOvr>
</p:sld>
</file>

<file path=ppt/theme/theme1.xml><?xml version="1.0" encoding="utf-8"?>
<a:theme xmlns:a="http://schemas.openxmlformats.org/drawingml/2006/main" name="Österåkers kommun">
  <a:themeElements>
    <a:clrScheme name="Österåkers kommun">
      <a:dk1>
        <a:srgbClr val="000000"/>
      </a:dk1>
      <a:lt1>
        <a:srgbClr val="FFFFFF"/>
      </a:lt1>
      <a:dk2>
        <a:srgbClr val="0091AB"/>
      </a:dk2>
      <a:lt2>
        <a:srgbClr val="FFDE10"/>
      </a:lt2>
      <a:accent1>
        <a:srgbClr val="0060AA"/>
      </a:accent1>
      <a:accent2>
        <a:srgbClr val="0088C9"/>
      </a:accent2>
      <a:accent3>
        <a:srgbClr val="EE7F00"/>
      </a:accent3>
      <a:accent4>
        <a:srgbClr val="7AB51D"/>
      </a:accent4>
      <a:accent5>
        <a:srgbClr val="E412D4"/>
      </a:accent5>
      <a:accent6>
        <a:srgbClr val="C8D400"/>
      </a:accent6>
      <a:hlink>
        <a:srgbClr val="0C0C0C"/>
      </a:hlink>
      <a:folHlink>
        <a:srgbClr val="000000"/>
      </a:folHlink>
    </a:clrScheme>
    <a:fontScheme name="Österåker PowerPoin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Österåker.potx" id="{06249EB6-E2F9-4020-8546-05F4EA118195}" vid="{B699D012-94A0-4FF0-AA41-10DE42C633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8573</TotalTime>
  <Words>690</Words>
  <Application>Microsoft Office PowerPoint</Application>
  <PresentationFormat>Bredbild</PresentationFormat>
  <Paragraphs>130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Gill Sans MT</vt:lpstr>
      <vt:lpstr>Österåkers kommun</vt:lpstr>
      <vt:lpstr>ÅVS Ljusterö &amp; T27</vt:lpstr>
      <vt:lpstr>Agenda</vt:lpstr>
      <vt:lpstr>Trafikförändringsremiss T27</vt:lpstr>
      <vt:lpstr>Övriga pågående ärenden</vt:lpstr>
      <vt:lpstr>Åtgärdsvalsstudie Ljusterö</vt:lpstr>
      <vt:lpstr>Åsättra bryggväg</vt:lpstr>
      <vt:lpstr>Ökad bärighet BK2 till BK4</vt:lpstr>
      <vt:lpstr>Färjelägena</vt:lpstr>
      <vt:lpstr>Ljusterö torg &amp; skola</vt:lpstr>
      <vt:lpstr>Gång- och cykelvägar</vt:lpstr>
      <vt:lpstr>Kollektivtrafik</vt:lpstr>
      <vt:lpstr>Åtgärder med ansvar/delansvar Österåkers kommun</vt:lpstr>
      <vt:lpstr>Andra åtgärder som ej prioriteras</vt:lpstr>
      <vt:lpstr>Vad händer framöver?</vt:lpstr>
      <vt:lpstr>Frågor?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Anders Wahlström</dc:creator>
  <cp:lastModifiedBy>Sara Salminen Sundholm</cp:lastModifiedBy>
  <cp:revision>2</cp:revision>
  <dcterms:created xsi:type="dcterms:W3CDTF">2019-11-05T09:39:52Z</dcterms:created>
  <dcterms:modified xsi:type="dcterms:W3CDTF">2026-05-28T09:30:23Z</dcterms:modified>
</cp:coreProperties>
</file>