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2" r:id="rId2"/>
  </p:sldMasterIdLst>
  <p:notesMasterIdLst>
    <p:notesMasterId r:id="rId19"/>
  </p:notesMasterIdLst>
  <p:sldIdLst>
    <p:sldId id="382" r:id="rId3"/>
    <p:sldId id="385" r:id="rId4"/>
    <p:sldId id="391" r:id="rId5"/>
    <p:sldId id="400" r:id="rId6"/>
    <p:sldId id="403" r:id="rId7"/>
    <p:sldId id="387" r:id="rId8"/>
    <p:sldId id="393" r:id="rId9"/>
    <p:sldId id="388" r:id="rId10"/>
    <p:sldId id="389" r:id="rId11"/>
    <p:sldId id="395" r:id="rId12"/>
    <p:sldId id="447" r:id="rId13"/>
    <p:sldId id="390" r:id="rId14"/>
    <p:sldId id="448" r:id="rId15"/>
    <p:sldId id="449" r:id="rId16"/>
    <p:sldId id="450" r:id="rId17"/>
    <p:sldId id="402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lehub.sharepoint.com/sites/Strategiarbeteserviceresor-ToDStockholmNord/Shared%20Documents/ToD%20Sthlm%20N/7.%20Projekt/1.3%20Externa%20Projektm&#246;ten/Resef&#246;rfr&#229;gningar-2026-09-28_redigera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'Antal resenärer'!$B$2</c:f>
              <c:strCache>
                <c:ptCount val="1"/>
                <c:pt idx="0">
                  <c:v>Antal resenärer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'Antal resenärer'!$A$3:$A$22</c:f>
              <c:numCache>
                <c:formatCode>m/d/yyyy</c:formatCode>
                <c:ptCount val="20"/>
                <c:pt idx="0">
                  <c:v>46265</c:v>
                </c:pt>
                <c:pt idx="1">
                  <c:v>46266</c:v>
                </c:pt>
                <c:pt idx="2">
                  <c:v>46267</c:v>
                </c:pt>
                <c:pt idx="3">
                  <c:v>46268</c:v>
                </c:pt>
                <c:pt idx="4">
                  <c:v>46269</c:v>
                </c:pt>
                <c:pt idx="5">
                  <c:v>46272</c:v>
                </c:pt>
                <c:pt idx="6">
                  <c:v>46273</c:v>
                </c:pt>
                <c:pt idx="7">
                  <c:v>46274</c:v>
                </c:pt>
                <c:pt idx="8">
                  <c:v>46275</c:v>
                </c:pt>
                <c:pt idx="9">
                  <c:v>46276</c:v>
                </c:pt>
                <c:pt idx="10">
                  <c:v>46279</c:v>
                </c:pt>
                <c:pt idx="11">
                  <c:v>46280</c:v>
                </c:pt>
                <c:pt idx="12">
                  <c:v>46281</c:v>
                </c:pt>
                <c:pt idx="13">
                  <c:v>46282</c:v>
                </c:pt>
                <c:pt idx="14">
                  <c:v>46283</c:v>
                </c:pt>
                <c:pt idx="15">
                  <c:v>46286</c:v>
                </c:pt>
                <c:pt idx="16">
                  <c:v>46287</c:v>
                </c:pt>
                <c:pt idx="17">
                  <c:v>46288</c:v>
                </c:pt>
                <c:pt idx="18">
                  <c:v>46289</c:v>
                </c:pt>
                <c:pt idx="19">
                  <c:v>46290</c:v>
                </c:pt>
              </c:numCache>
            </c:numRef>
          </c:cat>
          <c:val>
            <c:numRef>
              <c:f>'Antal resenärer'!$B$3:$B$22</c:f>
              <c:numCache>
                <c:formatCode>General</c:formatCode>
                <c:ptCount val="20"/>
                <c:pt idx="0">
                  <c:v>7</c:v>
                </c:pt>
                <c:pt idx="1">
                  <c:v>10</c:v>
                </c:pt>
                <c:pt idx="2">
                  <c:v>12</c:v>
                </c:pt>
                <c:pt idx="3">
                  <c:v>17</c:v>
                </c:pt>
                <c:pt idx="4">
                  <c:v>10</c:v>
                </c:pt>
                <c:pt idx="5">
                  <c:v>10</c:v>
                </c:pt>
                <c:pt idx="6">
                  <c:v>7</c:v>
                </c:pt>
                <c:pt idx="7">
                  <c:v>10</c:v>
                </c:pt>
                <c:pt idx="8">
                  <c:v>18</c:v>
                </c:pt>
                <c:pt idx="9">
                  <c:v>10</c:v>
                </c:pt>
                <c:pt idx="10">
                  <c:v>5</c:v>
                </c:pt>
                <c:pt idx="11">
                  <c:v>10</c:v>
                </c:pt>
                <c:pt idx="12">
                  <c:v>4</c:v>
                </c:pt>
                <c:pt idx="13">
                  <c:v>4</c:v>
                </c:pt>
                <c:pt idx="14">
                  <c:v>13</c:v>
                </c:pt>
                <c:pt idx="15">
                  <c:v>13</c:v>
                </c:pt>
                <c:pt idx="16">
                  <c:v>10</c:v>
                </c:pt>
                <c:pt idx="17">
                  <c:v>3</c:v>
                </c:pt>
                <c:pt idx="18">
                  <c:v>15</c:v>
                </c:pt>
                <c:pt idx="19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BF-4C14-9427-E1CDE69D7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1326768"/>
        <c:axId val="449031648"/>
      </c:barChart>
      <c:lineChart>
        <c:grouping val="standard"/>
        <c:varyColors val="0"/>
        <c:ser>
          <c:idx val="1"/>
          <c:order val="1"/>
          <c:tx>
            <c:strRef>
              <c:f>'Antal resenärer'!$C$2</c:f>
              <c:strCache>
                <c:ptCount val="1"/>
                <c:pt idx="0">
                  <c:v>Genomsnitt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'Antal resenärer'!$A$3:$A$22</c:f>
              <c:numCache>
                <c:formatCode>m/d/yyyy</c:formatCode>
                <c:ptCount val="20"/>
                <c:pt idx="0">
                  <c:v>46265</c:v>
                </c:pt>
                <c:pt idx="1">
                  <c:v>46266</c:v>
                </c:pt>
                <c:pt idx="2">
                  <c:v>46267</c:v>
                </c:pt>
                <c:pt idx="3">
                  <c:v>46268</c:v>
                </c:pt>
                <c:pt idx="4">
                  <c:v>46269</c:v>
                </c:pt>
                <c:pt idx="5">
                  <c:v>46272</c:v>
                </c:pt>
                <c:pt idx="6">
                  <c:v>46273</c:v>
                </c:pt>
                <c:pt idx="7">
                  <c:v>46274</c:v>
                </c:pt>
                <c:pt idx="8">
                  <c:v>46275</c:v>
                </c:pt>
                <c:pt idx="9">
                  <c:v>46276</c:v>
                </c:pt>
                <c:pt idx="10">
                  <c:v>46279</c:v>
                </c:pt>
                <c:pt idx="11">
                  <c:v>46280</c:v>
                </c:pt>
                <c:pt idx="12">
                  <c:v>46281</c:v>
                </c:pt>
                <c:pt idx="13">
                  <c:v>46282</c:v>
                </c:pt>
                <c:pt idx="14">
                  <c:v>46283</c:v>
                </c:pt>
                <c:pt idx="15">
                  <c:v>46286</c:v>
                </c:pt>
                <c:pt idx="16">
                  <c:v>46287</c:v>
                </c:pt>
                <c:pt idx="17">
                  <c:v>46288</c:v>
                </c:pt>
                <c:pt idx="18">
                  <c:v>46289</c:v>
                </c:pt>
                <c:pt idx="19">
                  <c:v>46290</c:v>
                </c:pt>
              </c:numCache>
            </c:numRef>
          </c:cat>
          <c:val>
            <c:numRef>
              <c:f>'Antal resenärer'!$C$3:$C$22</c:f>
              <c:numCache>
                <c:formatCode>General</c:formatCode>
                <c:ptCount val="20"/>
                <c:pt idx="0">
                  <c:v>9.9499999999999993</c:v>
                </c:pt>
                <c:pt idx="1">
                  <c:v>9.9499999999999993</c:v>
                </c:pt>
                <c:pt idx="2">
                  <c:v>9.9499999999999993</c:v>
                </c:pt>
                <c:pt idx="3">
                  <c:v>9.9499999999999993</c:v>
                </c:pt>
                <c:pt idx="4">
                  <c:v>9.9499999999999993</c:v>
                </c:pt>
                <c:pt idx="5">
                  <c:v>9.9499999999999993</c:v>
                </c:pt>
                <c:pt idx="6">
                  <c:v>9.9499999999999993</c:v>
                </c:pt>
                <c:pt idx="7">
                  <c:v>9.9499999999999993</c:v>
                </c:pt>
                <c:pt idx="8">
                  <c:v>9.9499999999999993</c:v>
                </c:pt>
                <c:pt idx="9">
                  <c:v>9.9499999999999993</c:v>
                </c:pt>
                <c:pt idx="10">
                  <c:v>9.9499999999999993</c:v>
                </c:pt>
                <c:pt idx="11">
                  <c:v>9.9499999999999993</c:v>
                </c:pt>
                <c:pt idx="12">
                  <c:v>9.9499999999999993</c:v>
                </c:pt>
                <c:pt idx="13">
                  <c:v>9.9499999999999993</c:v>
                </c:pt>
                <c:pt idx="14">
                  <c:v>9.9499999999999993</c:v>
                </c:pt>
                <c:pt idx="15">
                  <c:v>9.9499999999999993</c:v>
                </c:pt>
                <c:pt idx="16">
                  <c:v>9.9499999999999993</c:v>
                </c:pt>
                <c:pt idx="17">
                  <c:v>9.9499999999999993</c:v>
                </c:pt>
                <c:pt idx="18">
                  <c:v>9.9499999999999993</c:v>
                </c:pt>
                <c:pt idx="19">
                  <c:v>9.9499999999999993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BF-4C14-9427-E1CDE69D781A}"/>
            </c:ext>
          </c:extLst>
        </c:ser>
        <c:ser>
          <c:idx val="2"/>
          <c:order val="2"/>
          <c:tx>
            <c:strRef>
              <c:f>'Antal resenärer'!$D$2</c:f>
              <c:strCache>
                <c:ptCount val="1"/>
                <c:pt idx="0">
                  <c:v>Genomsnitt per vecka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'Antal resenärer'!$A$3:$A$22</c:f>
              <c:numCache>
                <c:formatCode>m/d/yyyy</c:formatCode>
                <c:ptCount val="20"/>
                <c:pt idx="0">
                  <c:v>46265</c:v>
                </c:pt>
                <c:pt idx="1">
                  <c:v>46266</c:v>
                </c:pt>
                <c:pt idx="2">
                  <c:v>46267</c:v>
                </c:pt>
                <c:pt idx="3">
                  <c:v>46268</c:v>
                </c:pt>
                <c:pt idx="4">
                  <c:v>46269</c:v>
                </c:pt>
                <c:pt idx="5">
                  <c:v>46272</c:v>
                </c:pt>
                <c:pt idx="6">
                  <c:v>46273</c:v>
                </c:pt>
                <c:pt idx="7">
                  <c:v>46274</c:v>
                </c:pt>
                <c:pt idx="8">
                  <c:v>46275</c:v>
                </c:pt>
                <c:pt idx="9">
                  <c:v>46276</c:v>
                </c:pt>
                <c:pt idx="10">
                  <c:v>46279</c:v>
                </c:pt>
                <c:pt idx="11">
                  <c:v>46280</c:v>
                </c:pt>
                <c:pt idx="12">
                  <c:v>46281</c:v>
                </c:pt>
                <c:pt idx="13">
                  <c:v>46282</c:v>
                </c:pt>
                <c:pt idx="14">
                  <c:v>46283</c:v>
                </c:pt>
                <c:pt idx="15">
                  <c:v>46286</c:v>
                </c:pt>
                <c:pt idx="16">
                  <c:v>46287</c:v>
                </c:pt>
                <c:pt idx="17">
                  <c:v>46288</c:v>
                </c:pt>
                <c:pt idx="18">
                  <c:v>46289</c:v>
                </c:pt>
                <c:pt idx="19">
                  <c:v>46290</c:v>
                </c:pt>
              </c:numCache>
            </c:numRef>
          </c:cat>
          <c:val>
            <c:numRef>
              <c:f>'Antal resenärer'!$D$3:$D$22</c:f>
              <c:numCache>
                <c:formatCode>General</c:formatCode>
                <c:ptCount val="20"/>
                <c:pt idx="0">
                  <c:v>11.2</c:v>
                </c:pt>
                <c:pt idx="1">
                  <c:v>11.2</c:v>
                </c:pt>
                <c:pt idx="2">
                  <c:v>11.2</c:v>
                </c:pt>
                <c:pt idx="3">
                  <c:v>11.2</c:v>
                </c:pt>
                <c:pt idx="4">
                  <c:v>11.2</c:v>
                </c:pt>
                <c:pt idx="5">
                  <c:v>11</c:v>
                </c:pt>
                <c:pt idx="6">
                  <c:v>11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7.2</c:v>
                </c:pt>
                <c:pt idx="11">
                  <c:v>7.2</c:v>
                </c:pt>
                <c:pt idx="12">
                  <c:v>7.2</c:v>
                </c:pt>
                <c:pt idx="13">
                  <c:v>7.2</c:v>
                </c:pt>
                <c:pt idx="14">
                  <c:v>7.2</c:v>
                </c:pt>
                <c:pt idx="15">
                  <c:v>10.4</c:v>
                </c:pt>
                <c:pt idx="16">
                  <c:v>10.4</c:v>
                </c:pt>
                <c:pt idx="17">
                  <c:v>10.4</c:v>
                </c:pt>
                <c:pt idx="18">
                  <c:v>10.4</c:v>
                </c:pt>
                <c:pt idx="19">
                  <c:v>10.4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BF-4C14-9427-E1CDE69D7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81326768"/>
        <c:axId val="449031648"/>
      </c:lineChart>
      <c:dateAx>
        <c:axId val="19813267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449031648"/>
        <c:crosses val="autoZero"/>
        <c:auto val="1"/>
        <c:lblOffset val="100"/>
        <c:baseTimeUnit val="days"/>
      </c:dateAx>
      <c:valAx>
        <c:axId val="44903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98132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80248-2D3B-47B5-ACD6-A6AFB6FE615A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F09A6-8B3A-42D3-9632-707843EC3DA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029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CD586-C145-4C08-8ECD-C931AA62810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353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BD080-907E-F0D9-73E6-8C0A4DDD1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1044BA11-1603-E123-43F7-BB28D72D6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408D66B-A52C-70A8-FB6F-5191EE9D0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423D117-EC89-16EE-01E9-001AB3352E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CD586-C145-4C08-8ECD-C931AA62810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522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01BA6-405B-4771-0573-8AC1CD997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67529024-077C-10DB-0379-3B4ECA7984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011D1EE-145E-343F-C7C7-8E21558B42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45D3ECE-C439-9AFB-75C6-0FA92B11A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CD586-C145-4C08-8ECD-C931AA62810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527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Om en hållplats saknar trottoar står det i hållplatsnamnet.</a:t>
            </a:r>
            <a:br>
              <a:rPr lang="sv-SE"/>
            </a:br>
            <a:r>
              <a:rPr lang="sv-SE"/>
              <a:t>Till exempel ”</a:t>
            </a:r>
            <a:r>
              <a:rPr lang="sv-SE" err="1"/>
              <a:t>Smedby</a:t>
            </a:r>
            <a:r>
              <a:rPr lang="sv-SE"/>
              <a:t> koloniförening utan trottoar”.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CD586-C145-4C08-8ECD-C931AA62810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705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C8A85-185D-DE1C-F6F0-AE8E587D0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E54D7DE-CE8F-8634-5ED5-4D929418B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59B6B12-55C3-6EE8-8BB4-84EFA13C3B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7BE40AE-664E-740B-3FAD-7E2DF3C5F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9CD586-C145-4C08-8ECD-C931AA628107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459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vi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8649689" cy="1463675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2496620"/>
            <a:ext cx="8649689" cy="3174715"/>
          </a:xfrm>
        </p:spPr>
        <p:txBody>
          <a:bodyPr/>
          <a:lstStyle>
            <a:lvl1pPr marL="0" indent="0" algn="l">
              <a:lnSpc>
                <a:spcPts val="3100"/>
              </a:lnSpc>
              <a:buNone/>
              <a:defRPr sz="25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42C31-6B1C-46E8-980A-9656E01E89E8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9624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mörk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tshållare för bild 10">
            <a:extLst>
              <a:ext uri="{FF2B5EF4-FFF2-40B4-BE49-F238E27FC236}">
                <a16:creationId xmlns:a16="http://schemas.microsoft.com/office/drawing/2014/main" id="{72D2161A-0FE9-118C-41EA-91E6526BF84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00538F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0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8970F9-6702-4207-B51C-8D4DDA7FF1E6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Trafikförvaltningen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251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platta - ljus bild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10">
            <a:extLst>
              <a:ext uri="{FF2B5EF4-FFF2-40B4-BE49-F238E27FC236}">
                <a16:creationId xmlns:a16="http://schemas.microsoft.com/office/drawing/2014/main" id="{5158AFCA-C0CE-1794-60B8-ABF729B6D1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E7F6FE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529CA922-2AB7-A774-ADFC-9234C8A90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381965"/>
            <a:ext cx="6366779" cy="2453832"/>
          </a:xfrm>
          <a:custGeom>
            <a:avLst/>
            <a:gdLst>
              <a:gd name="connsiteX0" fmla="*/ 0 w 5653946"/>
              <a:gd name="connsiteY0" fmla="*/ 0 h 2559272"/>
              <a:gd name="connsiteX1" fmla="*/ 5653946 w 5653946"/>
              <a:gd name="connsiteY1" fmla="*/ 0 h 2559272"/>
              <a:gd name="connsiteX2" fmla="*/ 5653946 w 5653946"/>
              <a:gd name="connsiteY2" fmla="*/ 1669515 h 2559272"/>
              <a:gd name="connsiteX3" fmla="*/ 4764189 w 5653946"/>
              <a:gd name="connsiteY3" fmla="*/ 2559272 h 2559272"/>
              <a:gd name="connsiteX4" fmla="*/ 0 w 5653946"/>
              <a:gd name="connsiteY4" fmla="*/ 2559272 h 2559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53946" h="2559272">
                <a:moveTo>
                  <a:pt x="0" y="0"/>
                </a:moveTo>
                <a:lnTo>
                  <a:pt x="5653946" y="0"/>
                </a:lnTo>
                <a:lnTo>
                  <a:pt x="5653946" y="1669515"/>
                </a:lnTo>
                <a:cubicBezTo>
                  <a:pt x="5653946" y="2160914"/>
                  <a:pt x="5255588" y="2559272"/>
                  <a:pt x="4764189" y="2559272"/>
                </a:cubicBezTo>
                <a:lnTo>
                  <a:pt x="0" y="2559272"/>
                </a:lnTo>
                <a:close/>
              </a:path>
            </a:pathLst>
          </a:custGeom>
          <a:solidFill>
            <a:srgbClr val="00538F"/>
          </a:solidFill>
        </p:spPr>
        <p:txBody>
          <a:bodyPr wrap="square" lIns="540000" tIns="504000" rIns="792000" bIns="972000" anchor="b" anchorCtr="0">
            <a:noAutofit/>
          </a:bodyPr>
          <a:lstStyle>
            <a:lvl1pPr>
              <a:defRPr sz="35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629" y="2024953"/>
            <a:ext cx="5041301" cy="622413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34AF2-BEBF-4BDF-A16B-E0F672A6D589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682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två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61D20A6E-1F87-603A-5D16-6515DD2AD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4" y="1501776"/>
            <a:ext cx="10453089" cy="392112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362670A6-63BD-A094-7264-920FD3E6D91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62" y="2082800"/>
            <a:ext cx="5761038" cy="3793481"/>
          </a:xfrm>
          <a:custGeom>
            <a:avLst/>
            <a:gdLst>
              <a:gd name="connsiteX0" fmla="*/ 0 w 5761038"/>
              <a:gd name="connsiteY0" fmla="*/ 0 h 3793481"/>
              <a:gd name="connsiteX1" fmla="*/ 5761038 w 5761038"/>
              <a:gd name="connsiteY1" fmla="*/ 0 h 3793481"/>
              <a:gd name="connsiteX2" fmla="*/ 5761038 w 5761038"/>
              <a:gd name="connsiteY2" fmla="*/ 2397290 h 3793481"/>
              <a:gd name="connsiteX3" fmla="*/ 4364847 w 5761038"/>
              <a:gd name="connsiteY3" fmla="*/ 3793481 h 3793481"/>
              <a:gd name="connsiteX4" fmla="*/ 0 w 5761038"/>
              <a:gd name="connsiteY4" fmla="*/ 3793481 h 3793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61038" h="3793481">
                <a:moveTo>
                  <a:pt x="0" y="0"/>
                </a:moveTo>
                <a:lnTo>
                  <a:pt x="5761038" y="0"/>
                </a:lnTo>
                <a:lnTo>
                  <a:pt x="5761038" y="2397290"/>
                </a:lnTo>
                <a:cubicBezTo>
                  <a:pt x="5761038" y="3168385"/>
                  <a:pt x="5135942" y="3793481"/>
                  <a:pt x="4364847" y="3793481"/>
                </a:cubicBezTo>
                <a:lnTo>
                  <a:pt x="0" y="3793481"/>
                </a:ln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E41B9B85-3B88-68C1-327C-1A1F7E07D86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082800"/>
            <a:ext cx="5761038" cy="3793481"/>
          </a:xfrm>
          <a:solidFill>
            <a:schemeClr val="tx2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5259-F4FB-4A52-992F-0A21C4808C98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2A0F9A-3379-25D4-8092-3A42D4FBFF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4231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rundad bild">
    <p:bg>
      <p:bgPr>
        <a:solidFill>
          <a:srgbClr val="E7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3BBBA41-25FB-4129-3164-111C6C99B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4963" y="287338"/>
            <a:ext cx="5940425" cy="5589585"/>
          </a:xfrm>
          <a:prstGeom prst="rect">
            <a:avLst/>
          </a:prstGeom>
          <a:solidFill>
            <a:srgbClr val="89D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837567"/>
            <a:ext cx="4884264" cy="1189354"/>
          </a:xfrm>
        </p:spPr>
        <p:txBody>
          <a:bodyPr anchor="b"/>
          <a:lstStyle>
            <a:lvl1pPr>
              <a:defRPr sz="3500" b="1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3725" y="2198575"/>
            <a:ext cx="4884265" cy="113665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CD9FA8FC-79DA-2D7E-FB5E-5EC7A564A2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9" y="287343"/>
            <a:ext cx="5581650" cy="5589582"/>
          </a:xfrm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1A168B30-D002-5298-4199-D5CBF4CBA9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A7E7FE0-0129-3910-0991-AB374E8EC3F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D0E609D-108B-4F6F-B1DB-995EFC1AC4E8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6F6E162-2266-CA59-CF2A-5399251A47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196585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ida med två bilder">
    <p:bg>
      <p:bgPr>
        <a:solidFill>
          <a:srgbClr val="E7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556F060F-7E1A-A90F-A95B-888F6EAD76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34963" y="3890962"/>
            <a:ext cx="5940425" cy="1985963"/>
          </a:xfrm>
          <a:prstGeom prst="round1Rect">
            <a:avLst>
              <a:gd name="adj" fmla="val 34766"/>
            </a:avLst>
          </a:prstGeom>
          <a:solidFill>
            <a:srgbClr val="0053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>
              <a:cs typeface="Arial" panose="020B0604020202020204" pitchFamily="34" charset="0"/>
            </a:endParaRP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22D9AE37-977F-0B8B-6A43-3333795EF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6" y="4427537"/>
            <a:ext cx="4884264" cy="1069975"/>
          </a:xfrm>
        </p:spPr>
        <p:txBody>
          <a:bodyPr bIns="126000" anchor="ctr"/>
          <a:lstStyle>
            <a:lvl1pPr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3C598B7-71E6-269E-B040-06A8E4E697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4962" y="287338"/>
            <a:ext cx="5940426" cy="3603623"/>
          </a:xfrm>
          <a:solidFill>
            <a:srgbClr val="A0A9AC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 7">
            <a:extLst>
              <a:ext uri="{FF2B5EF4-FFF2-40B4-BE49-F238E27FC236}">
                <a16:creationId xmlns:a16="http://schemas.microsoft.com/office/drawing/2014/main" id="{F69E68CA-0AED-D500-2374-B7F8B72DC7D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38"/>
            <a:ext cx="5581650" cy="5586412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AB47F3F-38F5-F899-A630-101428C0127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001227E-E506-7AE7-7B09-1D9A0B51206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77679710-76E6-412B-839F-7D01DC2AEE9D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1D12B38-FCE5-A7A9-C750-3B23C9987E7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97348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lj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09813-3F0F-4002-8C8A-4074E18B23AD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505236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vå innehåll - mörk">
    <p:bg>
      <p:bgPr>
        <a:solidFill>
          <a:srgbClr val="002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1557337"/>
            <a:ext cx="5041301" cy="39401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B84E805D-9D0F-7F4C-7BB6-B43A876E82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7094CE-5C09-4399-A802-F6B43EDE93D3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0086BA4B-D2AC-FDDA-BB07-4EAB8095EA1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3F10F991-335C-9D9F-0CF9-D33870D9ACF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4145194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10453089" cy="431958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F7900-82BD-4B29-AA20-FD05D53EC45E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352440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 anchor="b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287338"/>
            <a:ext cx="5581650" cy="5589587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A4C8A3C-F1F1-00A8-F71D-C88F11992B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0A63FC30-3E75-FE38-6852-BC2B0B28DE8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5ACB8F0-FEDA-4B13-BBC9-55725BADB017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1AC07261-9359-E886-38A1-0627621C00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3200733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7"/>
            <a:ext cx="5051424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581650" cy="5589587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4F507FFB-F806-D117-5592-67E55E306FA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A54225E-42E1-D271-10EA-1E272F97CC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E900585-F8EF-489D-B1A6-AA2E34C7ACA1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AE3493B-E4B5-6B71-1D7A-FCCB3D9DBC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1917883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EF7D0A93-758A-0DC9-4CED-1A21CC5CA2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8" y="287343"/>
            <a:ext cx="5581650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855BC44E-30B1-FAAB-FC3E-BB66076269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C1676056-A786-DF8A-8EC7-D1F4C353794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619A4CE-7BA9-49B8-8ECC-18211272BFE1}" type="datetime1">
              <a:rPr lang="sv-SE" smtClean="0"/>
              <a:t>2026-09-29</a:t>
            </a:fld>
            <a:endParaRPr lang="sv-SE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8FBE099-E4DB-1B40-091F-4E79F4EAB1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132751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rundad 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8" y="822325"/>
            <a:ext cx="5051424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557336"/>
            <a:ext cx="5051424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6B2A5ED2-1329-4CE8-6C9E-7237034D41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5" y="287343"/>
            <a:ext cx="5581649" cy="5589582"/>
          </a:xfrm>
          <a:custGeom>
            <a:avLst/>
            <a:gdLst>
              <a:gd name="connsiteX0" fmla="*/ 0 w 5581649"/>
              <a:gd name="connsiteY0" fmla="*/ 0 h 5589582"/>
              <a:gd name="connsiteX1" fmla="*/ 5581649 w 5581649"/>
              <a:gd name="connsiteY1" fmla="*/ 0 h 5589582"/>
              <a:gd name="connsiteX2" fmla="*/ 5581649 w 5581649"/>
              <a:gd name="connsiteY2" fmla="*/ 3795749 h 5589582"/>
              <a:gd name="connsiteX3" fmla="*/ 5572390 w 5581649"/>
              <a:gd name="connsiteY3" fmla="*/ 3979112 h 5589582"/>
              <a:gd name="connsiteX4" fmla="*/ 3971179 w 5581649"/>
              <a:gd name="connsiteY4" fmla="*/ 5580323 h 5589582"/>
              <a:gd name="connsiteX5" fmla="*/ 3787814 w 5581649"/>
              <a:gd name="connsiteY5" fmla="*/ 5589582 h 5589582"/>
              <a:gd name="connsiteX6" fmla="*/ 0 w 5581649"/>
              <a:gd name="connsiteY6" fmla="*/ 5589582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49" h="5589582">
                <a:moveTo>
                  <a:pt x="0" y="0"/>
                </a:moveTo>
                <a:lnTo>
                  <a:pt x="5581649" y="0"/>
                </a:lnTo>
                <a:lnTo>
                  <a:pt x="5581649" y="3795749"/>
                </a:lnTo>
                <a:lnTo>
                  <a:pt x="5572390" y="3979112"/>
                </a:lnTo>
                <a:cubicBezTo>
                  <a:pt x="5486649" y="4823385"/>
                  <a:pt x="4815452" y="5494582"/>
                  <a:pt x="3971179" y="5580323"/>
                </a:cubicBezTo>
                <a:lnTo>
                  <a:pt x="3787814" y="5589582"/>
                </a:lnTo>
                <a:lnTo>
                  <a:pt x="0" y="5589582"/>
                </a:ln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9B9D674A-9545-1307-CC01-4E3330F250B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A4AD748-AD94-2443-A4F1-3A729EF9BFE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F930A62-9DB6-4EA5-9AE5-EE35B587B299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7529D2D9-EC7A-17AC-C08E-ACA8D1D243B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2848071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två bilder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5041301" cy="431959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F723E53C-1E66-824B-CD59-3FBF6D396F5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 12">
            <a:extLst>
              <a:ext uri="{FF2B5EF4-FFF2-40B4-BE49-F238E27FC236}">
                <a16:creationId xmlns:a16="http://schemas.microsoft.com/office/drawing/2014/main" id="{D3103D65-C350-0C79-1E11-137317913C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75387" y="3171828"/>
            <a:ext cx="5581650" cy="2705099"/>
          </a:xfrm>
          <a:prstGeom prst="rect">
            <a:avLst/>
          </a:prstGeom>
          <a:solidFill>
            <a:srgbClr val="A0A9AC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608203B-D400-7EC9-D78D-7ACFF908F7A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F83BD44-5B79-C4D5-2F58-C0D86FAB06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C29771B6-3F46-4613-9E11-C770245D3ECF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068CC3C-72A9-BF91-8482-9EC2EFF381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2241069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, bild och två info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5041300" cy="536575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4319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6324309-C94A-2F55-C333-10A6A50A0D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75388" y="287343"/>
            <a:ext cx="5581650" cy="2884482"/>
          </a:xfrm>
          <a:custGeom>
            <a:avLst/>
            <a:gdLst>
              <a:gd name="connsiteX0" fmla="*/ 0 w 5581650"/>
              <a:gd name="connsiteY0" fmla="*/ 0 h 2884482"/>
              <a:gd name="connsiteX1" fmla="*/ 5581650 w 5581650"/>
              <a:gd name="connsiteY1" fmla="*/ 0 h 2884482"/>
              <a:gd name="connsiteX2" fmla="*/ 5581650 w 5581650"/>
              <a:gd name="connsiteY2" fmla="*/ 2884482 h 2884482"/>
              <a:gd name="connsiteX3" fmla="*/ 926966 w 5581650"/>
              <a:gd name="connsiteY3" fmla="*/ 2884482 h 2884482"/>
              <a:gd name="connsiteX4" fmla="*/ 832260 w 5581650"/>
              <a:gd name="connsiteY4" fmla="*/ 2879700 h 2884482"/>
              <a:gd name="connsiteX5" fmla="*/ 0 w 5581650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81650" h="2884482">
                <a:moveTo>
                  <a:pt x="0" y="0"/>
                </a:moveTo>
                <a:lnTo>
                  <a:pt x="5581650" y="0"/>
                </a:lnTo>
                <a:lnTo>
                  <a:pt x="5581650" y="2884482"/>
                </a:lnTo>
                <a:lnTo>
                  <a:pt x="926966" y="2884482"/>
                </a:lnTo>
                <a:lnTo>
                  <a:pt x="832260" y="2879700"/>
                </a:lnTo>
                <a:cubicBezTo>
                  <a:pt x="364792" y="2832226"/>
                  <a:pt x="0" y="2437435"/>
                  <a:pt x="0" y="1957441"/>
                </a:cubicBez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nummer 10">
            <a:extLst>
              <a:ext uri="{FF2B5EF4-FFF2-40B4-BE49-F238E27FC236}">
                <a16:creationId xmlns:a16="http://schemas.microsoft.com/office/drawing/2014/main" id="{7D7E4079-2160-E2E1-A989-D326BDD4DAC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C97E294-FEC6-A010-0457-82B34DCF3C9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C66D51D2-E599-4A49-9719-5EDA50B50124}" type="datetime1">
              <a:rPr lang="sv-SE" smtClean="0"/>
              <a:t>2026-09-29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793D3AEF-58BA-81C6-A65D-952492FD206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21B6AD5-7E9D-F512-5513-0B58C978DFD7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75388" y="3171827"/>
            <a:ext cx="2822575" cy="2705096"/>
          </a:xfrm>
          <a:solidFill>
            <a:srgbClr val="00538F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4">
            <a:extLst>
              <a:ext uri="{FF2B5EF4-FFF2-40B4-BE49-F238E27FC236}">
                <a16:creationId xmlns:a16="http://schemas.microsoft.com/office/drawing/2014/main" id="{E34E91FD-A10B-B612-8A1E-78602A572D70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9097964" y="3171829"/>
            <a:ext cx="2759078" cy="2705096"/>
          </a:xfrm>
          <a:solidFill>
            <a:srgbClr val="89D4FA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28653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1">
    <p:bg>
      <p:bgPr>
        <a:solidFill>
          <a:srgbClr val="89D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rgbClr val="002D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8F9C2A1-30C5-021B-18E2-35BB8E9B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8789A9A-1E19-5DAA-A578-4877E622B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B9337-2662-4522-A13C-F71468D4831E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F80B41DD-4F9B-E694-DDC6-DEBC806BA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572757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2">
    <p:bg>
      <p:bgPr>
        <a:solidFill>
          <a:srgbClr val="0053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905F03FB-BEDD-A1A4-A42A-B2A0D9DEBDAE}"/>
              </a:ext>
            </a:extLst>
          </p:cNvPr>
          <p:cNvSpPr/>
          <p:nvPr userDrawn="1"/>
        </p:nvSpPr>
        <p:spPr>
          <a:xfrm flipV="1">
            <a:off x="334963" y="287338"/>
            <a:ext cx="11522075" cy="5589587"/>
          </a:xfrm>
          <a:prstGeom prst="round1Rect">
            <a:avLst>
              <a:gd name="adj" fmla="val 33878"/>
            </a:avLst>
          </a:prstGeom>
          <a:solidFill>
            <a:srgbClr val="89D4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500">
              <a:cs typeface="Arial" panose="020B0604020202020204" pitchFamily="34" charset="0"/>
            </a:endParaRPr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1505123"/>
            <a:ext cx="9027001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283926"/>
            <a:ext cx="9054047" cy="1296032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468DFD9-A368-C571-C55A-FE2322CD8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70206D4-AF41-23E4-1A2B-FC5EA1E22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0E528-E2BA-4BAA-9510-681F0CC10B6B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699EA24-38BC-BDDA-BCC7-D467B5486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2589367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ljus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0BE8CE18-9BFC-886B-6F40-EBC5816C2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A0A9AC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bildnummer 9">
            <a:extLst>
              <a:ext uri="{FF2B5EF4-FFF2-40B4-BE49-F238E27FC236}">
                <a16:creationId xmlns:a16="http://schemas.microsoft.com/office/drawing/2014/main" id="{81268A76-07D0-0814-3975-A09DE3825A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datum 7">
            <a:extLst>
              <a:ext uri="{FF2B5EF4-FFF2-40B4-BE49-F238E27FC236}">
                <a16:creationId xmlns:a16="http://schemas.microsoft.com/office/drawing/2014/main" id="{3B5163B5-8EE3-704E-CBB2-A428FF46084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EC9B434-9558-48C7-8CFE-6B1E9D35BB57}" type="datetime1">
              <a:rPr lang="sv-SE" smtClean="0"/>
              <a:t>2026-09-29</a:t>
            </a:fld>
            <a:endParaRPr lang="sv-SE"/>
          </a:p>
        </p:txBody>
      </p:sp>
      <p:sp>
        <p:nvSpPr>
          <p:cNvPr id="9" name="Platshållare för sidfot 8">
            <a:extLst>
              <a:ext uri="{FF2B5EF4-FFF2-40B4-BE49-F238E27FC236}">
                <a16:creationId xmlns:a16="http://schemas.microsoft.com/office/drawing/2014/main" id="{F7CC6799-348F-124C-67E2-A9B5E2BD9F1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74198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mörk bil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2A855A86-B1A3-7212-E83F-6DD72EE57F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 för tillgänglighet</a:t>
            </a:r>
          </a:p>
        </p:txBody>
      </p:sp>
      <p:sp>
        <p:nvSpPr>
          <p:cNvPr id="6" name="Platshållare för bild 10">
            <a:extLst>
              <a:ext uri="{FF2B5EF4-FFF2-40B4-BE49-F238E27FC236}">
                <a16:creationId xmlns:a16="http://schemas.microsoft.com/office/drawing/2014/main" id="{DFB39D1C-5674-42D5-DE11-C8A53EF35E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34D6A-BC83-4938-8BE7-EDE33658039D}" type="datetime1">
              <a:rPr lang="sv-SE" smtClean="0"/>
              <a:t>2026-09-29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5" name="Platshållare för text 12">
            <a:extLst>
              <a:ext uri="{FF2B5EF4-FFF2-40B4-BE49-F238E27FC236}">
                <a16:creationId xmlns:a16="http://schemas.microsoft.com/office/drawing/2014/main" id="{080B2783-7B83-5AE7-A23C-40F8971C1D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227469" y="6045770"/>
            <a:ext cx="1770912" cy="64656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3965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0B1C4E71-00E6-0415-53E9-BD6CCF15BD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/>
              <a:t>Rubrik för tillgänglighet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4B226070-6230-7F12-FEA9-B8DCD0F5E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287338"/>
            <a:ext cx="11522075" cy="5589588"/>
          </a:xfrm>
          <a:custGeom>
            <a:avLst/>
            <a:gdLst>
              <a:gd name="connsiteX0" fmla="*/ 0 w 11522075"/>
              <a:gd name="connsiteY0" fmla="*/ 0 h 5589588"/>
              <a:gd name="connsiteX1" fmla="*/ 11522075 w 11522075"/>
              <a:gd name="connsiteY1" fmla="*/ 0 h 5589588"/>
              <a:gd name="connsiteX2" fmla="*/ 11522075 w 11522075"/>
              <a:gd name="connsiteY2" fmla="*/ 3730882 h 5589588"/>
              <a:gd name="connsiteX3" fmla="*/ 9663369 w 11522075"/>
              <a:gd name="connsiteY3" fmla="*/ 5589588 h 5589588"/>
              <a:gd name="connsiteX4" fmla="*/ 0 w 11522075"/>
              <a:gd name="connsiteY4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22075" h="5589588">
                <a:moveTo>
                  <a:pt x="0" y="0"/>
                </a:moveTo>
                <a:lnTo>
                  <a:pt x="11522075" y="0"/>
                </a:lnTo>
                <a:lnTo>
                  <a:pt x="11522075" y="3730882"/>
                </a:lnTo>
                <a:cubicBezTo>
                  <a:pt x="11522075" y="4757417"/>
                  <a:pt x="10689904" y="5589588"/>
                  <a:pt x="9663369" y="5589588"/>
                </a:cubicBezTo>
                <a:lnTo>
                  <a:pt x="0" y="5589588"/>
                </a:lnTo>
                <a:close/>
              </a:path>
            </a:pathLst>
          </a:custGeom>
          <a:solidFill>
            <a:srgbClr val="646E72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BA3034BA-08A7-891A-B592-1BBBEE233F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3E4D94B-61C9-1CA3-BFA4-FC46C8D2F34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6FF1473-38BA-4343-B686-B1F1A6CB15FD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58D5849-3174-F78B-98CA-A97D36ABFD1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7642346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2109-5DE4-09B8-25E3-63C823A5E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2" y="287343"/>
            <a:ext cx="5761038" cy="5589587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CBF5B3BA-BFB9-5465-D348-22A1C1E4B69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287343"/>
            <a:ext cx="5761038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A0A9AC"/>
          </a:solidFill>
        </p:spPr>
        <p:txBody>
          <a:bodyPr wrap="square"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35EAC08-513C-B1E9-5508-2689E4322E5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CD836D0-0EDB-7D4C-E4A4-04BAFE8FD88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3487DDD-E22A-41BA-8618-3488F1C31ED4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98116E7-004B-F17A-1BA4-50A6E7068C7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3331057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6F3B873B-FAA5-972C-3D8E-851CC156A4EB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095999" y="287343"/>
            <a:ext cx="5761039" cy="2884482"/>
          </a:xfrm>
          <a:custGeom>
            <a:avLst/>
            <a:gdLst>
              <a:gd name="connsiteX0" fmla="*/ 0 w 5761039"/>
              <a:gd name="connsiteY0" fmla="*/ 0 h 2884482"/>
              <a:gd name="connsiteX1" fmla="*/ 5761039 w 5761039"/>
              <a:gd name="connsiteY1" fmla="*/ 0 h 2884482"/>
              <a:gd name="connsiteX2" fmla="*/ 5761039 w 5761039"/>
              <a:gd name="connsiteY2" fmla="*/ 2884482 h 2884482"/>
              <a:gd name="connsiteX3" fmla="*/ 956758 w 5761039"/>
              <a:gd name="connsiteY3" fmla="*/ 2884482 h 2884482"/>
              <a:gd name="connsiteX4" fmla="*/ 859008 w 5761039"/>
              <a:gd name="connsiteY4" fmla="*/ 2879700 h 2884482"/>
              <a:gd name="connsiteX5" fmla="*/ 0 w 5761039"/>
              <a:gd name="connsiteY5" fmla="*/ 1957441 h 2884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61039" h="2884482">
                <a:moveTo>
                  <a:pt x="0" y="0"/>
                </a:moveTo>
                <a:lnTo>
                  <a:pt x="5761039" y="0"/>
                </a:lnTo>
                <a:lnTo>
                  <a:pt x="5761039" y="2884482"/>
                </a:lnTo>
                <a:lnTo>
                  <a:pt x="956758" y="2884482"/>
                </a:lnTo>
                <a:lnTo>
                  <a:pt x="859008" y="2879700"/>
                </a:lnTo>
                <a:cubicBezTo>
                  <a:pt x="376516" y="2832226"/>
                  <a:pt x="0" y="2437435"/>
                  <a:pt x="0" y="1957441"/>
                </a:cubicBezTo>
                <a:close/>
              </a:path>
            </a:pathLst>
          </a:custGeom>
          <a:solidFill>
            <a:srgbClr val="00538F"/>
          </a:solidFill>
        </p:spPr>
        <p:txBody>
          <a:bodyPr wrap="square">
            <a:noAutofit/>
          </a:bodyPr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30D147-5603-BDFB-7341-1FAA529E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/>
              <a:t>Rubrik för tillgänglighet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1C6581D2-222A-4797-BEF4-821E6BA797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4963" y="287338"/>
            <a:ext cx="5761038" cy="5589587"/>
          </a:xfrm>
          <a:solidFill>
            <a:srgbClr val="646E72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2825E9B6-124D-9DEC-6457-C877A15060C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32EDAA4-5005-783B-ECF8-2A375ED7A7D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242CCEC-9D2E-458A-BF68-5C779084C661}" type="datetime1">
              <a:rPr lang="sv-SE" smtClean="0"/>
              <a:t>2026-09-29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93F2E3BB-279F-A871-1D37-C038AECDEA6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A6EBD577-ECE9-6448-90A5-18796D74AE78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095994" y="3171824"/>
            <a:ext cx="5761040" cy="2705103"/>
          </a:xfrm>
          <a:solidFill>
            <a:srgbClr val="89D4FA"/>
          </a:solidFill>
        </p:spPr>
        <p:txBody>
          <a:bodyPr/>
          <a:lstStyle>
            <a:lvl1pPr>
              <a:buNone/>
              <a:defRPr>
                <a:noFill/>
              </a:defRPr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9177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 och 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9">
            <a:extLst>
              <a:ext uri="{FF2B5EF4-FFF2-40B4-BE49-F238E27FC236}">
                <a16:creationId xmlns:a16="http://schemas.microsoft.com/office/drawing/2014/main" id="{DE19494B-65FB-BA96-3C3C-43F8728EC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6844699" cy="53657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905E2CC1-B9BD-98A4-9D12-F98AFC088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73125" y="1749425"/>
            <a:ext cx="6844699" cy="871537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2200"/>
            </a:lvl1pPr>
            <a:lvl2pPr marL="324000" indent="0">
              <a:buNone/>
              <a:defRPr/>
            </a:lvl2pPr>
            <a:lvl3pPr marL="576000" indent="0">
              <a:buNone/>
              <a:defRPr/>
            </a:lvl3pPr>
            <a:lvl4pPr marL="828000" indent="0">
              <a:buNone/>
              <a:defRPr/>
            </a:lvl4pPr>
            <a:lvl5pPr marL="1044000" indent="0"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4DD60AF-FC73-41DA-8ECD-F5290F6D9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86092867-013C-A4B6-251F-7A9732E9F6C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85512" y="2965449"/>
            <a:ext cx="5041301" cy="291147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085466-4788-495F-AA4A-842866450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76B228-402E-404C-A134-9A6A7E7B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6FFB4-57B3-4931-A0AC-CD0E45DD484E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94C615-7E13-4A8A-90D6-32013DC87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1265464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1E028D-3B14-4181-8E8B-87D9D42D9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906970-3E04-4D0D-B628-981C4A918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13A25-F860-4218-A674-BA949B3EC477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6059243-015F-4404-ADE1-14E49E031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132235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16D574D-BB20-1D04-E700-4E2B3D4EBF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724" y="-825500"/>
            <a:ext cx="10453089" cy="536575"/>
          </a:xfrm>
        </p:spPr>
        <p:txBody>
          <a:bodyPr/>
          <a:lstStyle/>
          <a:p>
            <a:r>
              <a:rPr lang="sv-SE"/>
              <a:t>Rubrik för tillgänglighet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1B4C505-33E4-4681-8C5B-77BB1E17C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t>‹#›</a:t>
            </a:fld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F0C26C3-B13E-495A-A6E4-2EC4E724A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AD6F6-6DDD-4D99-B704-DEFFA021A2D0}" type="datetime1">
              <a:rPr lang="sv-SE" smtClean="0"/>
              <a:t>2026-09-29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F95847E-A091-4B48-90CC-8498D25ED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25142691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676400" y="2344087"/>
            <a:ext cx="88392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17038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66000" y="1376362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345600" y="1376362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1857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&#10;&#10;Automatiskt genererad beskrivning">
            <a:extLst>
              <a:ext uri="{FF2B5EF4-FFF2-40B4-BE49-F238E27FC236}">
                <a16:creationId xmlns:a16="http://schemas.microsoft.com/office/drawing/2014/main" id="{1E3D4026-00A6-7814-71A5-A5D98CAD1C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412224" cy="685800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2A82496F-5272-6BFC-4B2A-FE9B58CB46F8}"/>
              </a:ext>
            </a:extLst>
          </p:cNvPr>
          <p:cNvSpPr/>
          <p:nvPr userDrawn="1"/>
        </p:nvSpPr>
        <p:spPr>
          <a:xfrm>
            <a:off x="5500800" y="3430800"/>
            <a:ext cx="5695200" cy="27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5871600" y="3794400"/>
            <a:ext cx="4896000" cy="1080000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Titel på presentationen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71600" y="4935600"/>
            <a:ext cx="4896000" cy="504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5871600" y="5493600"/>
            <a:ext cx="4896000" cy="288000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Datum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E0E221A-9FD9-172B-0ECC-E41991CC12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41751" y="554185"/>
            <a:ext cx="1938285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7785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med fri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BC1EE7BA-3D5B-5CE2-C8B6-E4F60CEC101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200" y="0"/>
            <a:ext cx="9482400" cy="6858000"/>
          </a:xfrm>
          <a:custGeom>
            <a:avLst/>
            <a:gdLst>
              <a:gd name="connsiteX0" fmla="*/ 0 w 9482400"/>
              <a:gd name="connsiteY0" fmla="*/ 0 h 6858000"/>
              <a:gd name="connsiteX1" fmla="*/ 9482400 w 9482400"/>
              <a:gd name="connsiteY1" fmla="*/ 0 h 6858000"/>
              <a:gd name="connsiteX2" fmla="*/ 9482400 w 9482400"/>
              <a:gd name="connsiteY2" fmla="*/ 3428999 h 6858000"/>
              <a:gd name="connsiteX3" fmla="*/ 5503365 w 9482400"/>
              <a:gd name="connsiteY3" fmla="*/ 3428999 h 6858000"/>
              <a:gd name="connsiteX4" fmla="*/ 5503365 w 9482400"/>
              <a:gd name="connsiteY4" fmla="*/ 6157799 h 6858000"/>
              <a:gd name="connsiteX5" fmla="*/ 9482400 w 9482400"/>
              <a:gd name="connsiteY5" fmla="*/ 6157799 h 6858000"/>
              <a:gd name="connsiteX6" fmla="*/ 9482400 w 9482400"/>
              <a:gd name="connsiteY6" fmla="*/ 6858000 h 6858000"/>
              <a:gd name="connsiteX7" fmla="*/ 0 w 9482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2400" h="6858000">
                <a:moveTo>
                  <a:pt x="0" y="0"/>
                </a:moveTo>
                <a:lnTo>
                  <a:pt x="9482400" y="0"/>
                </a:lnTo>
                <a:lnTo>
                  <a:pt x="9482400" y="3428999"/>
                </a:lnTo>
                <a:lnTo>
                  <a:pt x="5503365" y="3428999"/>
                </a:lnTo>
                <a:lnTo>
                  <a:pt x="5503365" y="6157799"/>
                </a:lnTo>
                <a:lnTo>
                  <a:pt x="9482400" y="6157799"/>
                </a:lnTo>
                <a:lnTo>
                  <a:pt x="948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2808000" anchor="t" anchorCtr="0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0DD57A5E-87A8-CD42-89DA-F3E03078BF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1751" y="554185"/>
            <a:ext cx="1938285" cy="576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DB4DA81-3578-41F2-7D0B-8D3FC77ACD12}"/>
              </a:ext>
            </a:extLst>
          </p:cNvPr>
          <p:cNvSpPr/>
          <p:nvPr userDrawn="1"/>
        </p:nvSpPr>
        <p:spPr>
          <a:xfrm>
            <a:off x="5500800" y="3430800"/>
            <a:ext cx="5695200" cy="27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5869809" y="3795256"/>
            <a:ext cx="4896000" cy="1080000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Titel på presentationen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69809" y="4936899"/>
            <a:ext cx="4896000" cy="504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5869809" y="5492700"/>
            <a:ext cx="4896000" cy="288000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7360683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med fri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937B7850-EFFB-1522-51E2-63587D247CB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200" y="0"/>
            <a:ext cx="9482400" cy="6858000"/>
          </a:xfrm>
          <a:custGeom>
            <a:avLst/>
            <a:gdLst>
              <a:gd name="connsiteX0" fmla="*/ 0 w 9482400"/>
              <a:gd name="connsiteY0" fmla="*/ 0 h 6858000"/>
              <a:gd name="connsiteX1" fmla="*/ 9482400 w 9482400"/>
              <a:gd name="connsiteY1" fmla="*/ 0 h 6858000"/>
              <a:gd name="connsiteX2" fmla="*/ 9482400 w 9482400"/>
              <a:gd name="connsiteY2" fmla="*/ 529200 h 6858000"/>
              <a:gd name="connsiteX3" fmla="*/ 5502000 w 9482400"/>
              <a:gd name="connsiteY3" fmla="*/ 529200 h 6858000"/>
              <a:gd name="connsiteX4" fmla="*/ 5502000 w 9482400"/>
              <a:gd name="connsiteY4" fmla="*/ 3258000 h 6858000"/>
              <a:gd name="connsiteX5" fmla="*/ 9482400 w 9482400"/>
              <a:gd name="connsiteY5" fmla="*/ 3258000 h 6858000"/>
              <a:gd name="connsiteX6" fmla="*/ 9482400 w 9482400"/>
              <a:gd name="connsiteY6" fmla="*/ 6858000 h 6858000"/>
              <a:gd name="connsiteX7" fmla="*/ 0 w 9482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2400" h="6858000">
                <a:moveTo>
                  <a:pt x="0" y="0"/>
                </a:moveTo>
                <a:lnTo>
                  <a:pt x="9482400" y="0"/>
                </a:lnTo>
                <a:lnTo>
                  <a:pt x="9482400" y="529200"/>
                </a:lnTo>
                <a:lnTo>
                  <a:pt x="5502000" y="529200"/>
                </a:lnTo>
                <a:lnTo>
                  <a:pt x="5502000" y="3258000"/>
                </a:lnTo>
                <a:lnTo>
                  <a:pt x="9482400" y="3258000"/>
                </a:lnTo>
                <a:lnTo>
                  <a:pt x="94824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3852000" anchor="t" anchorCtr="0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0DD57A5E-87A8-CD42-89DA-F3E03078BF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1751" y="5677984"/>
            <a:ext cx="1938285" cy="576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EDB4DA81-3578-41F2-7D0B-8D3FC77ACD12}"/>
              </a:ext>
            </a:extLst>
          </p:cNvPr>
          <p:cNvSpPr/>
          <p:nvPr userDrawn="1"/>
        </p:nvSpPr>
        <p:spPr>
          <a:xfrm>
            <a:off x="5500800" y="529200"/>
            <a:ext cx="5695200" cy="27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5871600" y="892800"/>
            <a:ext cx="4896000" cy="1080000"/>
          </a:xfrm>
        </p:spPr>
        <p:txBody>
          <a:bodyPr anchor="b">
            <a:no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sv-SE"/>
              <a:t>Titel på presentationen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5871600" y="2034000"/>
            <a:ext cx="4896000" cy="50400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5871600" y="2595600"/>
            <a:ext cx="4896000" cy="288000"/>
          </a:xfrm>
        </p:spPr>
        <p:txBody>
          <a:bodyPr wrap="none" lIns="0" tIns="0" rIns="0" bIns="0">
            <a:noAutofit/>
          </a:bodyPr>
          <a:lstStyle>
            <a:lvl1pPr marL="0" indent="0">
              <a:buNone/>
              <a:defRPr sz="1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8229294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EB8D4B6-FA7C-EB8B-C420-797B4D333D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180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1938925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Agendarubrik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65999" y="2869323"/>
            <a:ext cx="10861199" cy="3452101"/>
          </a:xfrm>
        </p:spPr>
        <p:txBody>
          <a:bodyPr/>
          <a:lstStyle>
            <a:lvl1pPr marL="269875" indent="-269875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46088" indent="-176213">
              <a:defRPr/>
            </a:lvl2pPr>
            <a:lvl3pPr marL="627063" indent="-180975">
              <a:defRPr/>
            </a:lvl3pPr>
            <a:lvl4pPr marL="809625" indent="-182563">
              <a:defRPr/>
            </a:lvl4pPr>
            <a:lvl5pPr marL="984250" indent="-174625">
              <a:defRPr/>
            </a:lvl5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F1366E24-4752-6D1B-3824-91098A1596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6000" y="932400"/>
            <a:ext cx="4521600" cy="907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7291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anfat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EB8D4B6-FA7C-EB8B-C420-797B4D333D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1800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1938925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65999" y="2869323"/>
            <a:ext cx="10861199" cy="3452101"/>
          </a:xfrm>
        </p:spPr>
        <p:txBody>
          <a:bodyPr/>
          <a:lstStyle>
            <a:lvl1pPr marL="269875" indent="-269875">
              <a:buFont typeface="+mj-lt"/>
              <a:buAutoNum type="arabicPeriod"/>
              <a:defRPr>
                <a:solidFill>
                  <a:schemeClr val="tx1"/>
                </a:solidFill>
              </a:defRPr>
            </a:lvl1pPr>
            <a:lvl2pPr marL="446088" indent="-176213">
              <a:defRPr/>
            </a:lvl2pPr>
            <a:lvl3pPr marL="627063" indent="-180975">
              <a:defRPr/>
            </a:lvl3pPr>
            <a:lvl4pPr marL="809625" indent="-182563">
              <a:defRPr/>
            </a:lvl4pPr>
            <a:lvl5pPr marL="984250" indent="-174625">
              <a:defRPr/>
            </a:lvl5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19" name="Sammanfattning">
            <a:extLst>
              <a:ext uri="{FF2B5EF4-FFF2-40B4-BE49-F238E27FC236}">
                <a16:creationId xmlns:a16="http://schemas.microsoft.com/office/drawing/2014/main" id="{700E9793-AD4F-DA07-AA0C-0A3BD1AFDA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6000" y="932400"/>
            <a:ext cx="8978400" cy="9072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9717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665999" y="1376362"/>
            <a:ext cx="10861199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2003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(rapp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DF46E44-6C05-5A70-B301-1AC0FBA316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6750" y="1376362"/>
            <a:ext cx="10860450" cy="4942800"/>
          </a:xfrm>
        </p:spPr>
        <p:txBody>
          <a:bodyPr/>
          <a:lstStyle>
            <a:lvl1pPr>
              <a:spcBef>
                <a:spcPts val="800"/>
              </a:spcBef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Skriv 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345610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66000" y="1376362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345600" y="1376362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4843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(rapp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DF46E44-6C05-5A70-B301-1AC0FBA316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6750" y="1376362"/>
            <a:ext cx="5180400" cy="4942800"/>
          </a:xfrm>
        </p:spPr>
        <p:txBody>
          <a:bodyPr/>
          <a:lstStyle>
            <a:lvl1pPr>
              <a:spcBef>
                <a:spcPts val="800"/>
              </a:spcBef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3" name="Platshållare för innehåll 6">
            <a:extLst>
              <a:ext uri="{FF2B5EF4-FFF2-40B4-BE49-F238E27FC236}">
                <a16:creationId xmlns:a16="http://schemas.microsoft.com/office/drawing/2014/main" id="{2A6C4A16-F21E-BC60-F155-DD63F7F44C7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46800" y="1376362"/>
            <a:ext cx="5180400" cy="4942800"/>
          </a:xfrm>
        </p:spPr>
        <p:txBody>
          <a:bodyPr/>
          <a:lstStyle>
            <a:lvl1pPr>
              <a:spcBef>
                <a:spcPts val="800"/>
              </a:spcBef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Skriv text</a:t>
            </a:r>
          </a:p>
        </p:txBody>
      </p:sp>
    </p:spTree>
    <p:extLst>
      <p:ext uri="{BB962C8B-B14F-4D97-AF65-F5344CB8AC3E}">
        <p14:creationId xmlns:p14="http://schemas.microsoft.com/office/powerpoint/2010/main" val="2357605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66000" y="1375199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6334635" y="1376362"/>
            <a:ext cx="5850000" cy="49428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032287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öger (rapp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2DF46E44-6C05-5A70-B301-1AC0FBA3168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6750" y="1376362"/>
            <a:ext cx="5180400" cy="4942800"/>
          </a:xfrm>
        </p:spPr>
        <p:txBody>
          <a:bodyPr/>
          <a:lstStyle>
            <a:lvl1pPr>
              <a:spcBef>
                <a:spcPts val="800"/>
              </a:spcBef>
              <a:defRPr sz="1200"/>
            </a:lvl1pPr>
            <a:lvl2pPr>
              <a:defRPr sz="11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4" name="Platshållare för bild 7">
            <a:extLst>
              <a:ext uri="{FF2B5EF4-FFF2-40B4-BE49-F238E27FC236}">
                <a16:creationId xmlns:a16="http://schemas.microsoft.com/office/drawing/2014/main" id="{E8B0B6EF-792A-0DFE-31CC-5DD05C3EADE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34635" y="1375200"/>
            <a:ext cx="5850000" cy="49428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295010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0" y="1375200"/>
            <a:ext cx="5850000" cy="49428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346800" y="1376362"/>
            <a:ext cx="5181600" cy="4942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1411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0" y="1375200"/>
            <a:ext cx="12193200" cy="49428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1343753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3200" cy="631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74010183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6000" y="252000"/>
            <a:ext cx="10861200" cy="81360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666000" y="4339243"/>
            <a:ext cx="5181600" cy="1982181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345600" y="4339243"/>
            <a:ext cx="5181600" cy="1982181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lang="sv-SE"/>
              <a:t>Skriv text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diagram 7">
            <a:extLst>
              <a:ext uri="{FF2B5EF4-FFF2-40B4-BE49-F238E27FC236}">
                <a16:creationId xmlns:a16="http://schemas.microsoft.com/office/drawing/2014/main" id="{76FC60EA-C477-F235-5468-788A034DC63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66750" y="1376363"/>
            <a:ext cx="5180400" cy="2663825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ett diagram</a:t>
            </a:r>
          </a:p>
        </p:txBody>
      </p:sp>
      <p:sp>
        <p:nvSpPr>
          <p:cNvPr id="9" name="Platshållare för diagram 7">
            <a:extLst>
              <a:ext uri="{FF2B5EF4-FFF2-40B4-BE49-F238E27FC236}">
                <a16:creationId xmlns:a16="http://schemas.microsoft.com/office/drawing/2014/main" id="{A4C2E571-11C7-8E37-21DB-CD0524D2F76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46800" y="1376363"/>
            <a:ext cx="5180400" cy="2663825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ett diagram</a:t>
            </a:r>
          </a:p>
        </p:txBody>
      </p:sp>
    </p:spTree>
    <p:extLst>
      <p:ext uri="{BB962C8B-B14F-4D97-AF65-F5344CB8AC3E}">
        <p14:creationId xmlns:p14="http://schemas.microsoft.com/office/powerpoint/2010/main" val="1092902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635900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4205" y="2385324"/>
            <a:ext cx="1933472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71996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8288" y="2384884"/>
            <a:ext cx="290331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678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8268" y="2457332"/>
            <a:ext cx="3098238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483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9066" y="2457332"/>
            <a:ext cx="294904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0760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3541" y="2447058"/>
            <a:ext cx="3044572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111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5339" y="2553115"/>
            <a:ext cx="3255428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212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2284" y="2385324"/>
            <a:ext cx="289666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227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9000" y="2421328"/>
            <a:ext cx="3070508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5122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6840000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6840000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pic>
        <p:nvPicPr>
          <p:cNvPr id="10" name="Imag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9222" y="2381258"/>
            <a:ext cx="3250286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6320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Kapitelsida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4620504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4620504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grpSp>
        <p:nvGrpSpPr>
          <p:cNvPr id="10" name="Groupe 9"/>
          <p:cNvGrpSpPr/>
          <p:nvPr userDrawn="1"/>
        </p:nvGrpSpPr>
        <p:grpSpPr>
          <a:xfrm>
            <a:off x="6132004" y="2420888"/>
            <a:ext cx="5508612" cy="3960000"/>
            <a:chOff x="6132004" y="2420888"/>
            <a:chExt cx="5508612" cy="3960000"/>
          </a:xfrm>
        </p:grpSpPr>
        <p:pic>
          <p:nvPicPr>
            <p:cNvPr id="11" name="Image 7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2004" y="2420888"/>
              <a:ext cx="1933472" cy="3960000"/>
            </a:xfrm>
            <a:prstGeom prst="rect">
              <a:avLst/>
            </a:prstGeom>
          </p:spPr>
        </p:pic>
        <p:pic>
          <p:nvPicPr>
            <p:cNvPr id="12" name="Image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4169" y="2420888"/>
              <a:ext cx="3256447" cy="39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34030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0" y="-62888"/>
            <a:ext cx="12193200" cy="6380888"/>
          </a:xfrm>
          <a:solidFill>
            <a:schemeClr val="bg1">
              <a:lumMod val="75000"/>
            </a:schemeClr>
          </a:solidFill>
        </p:spPr>
        <p:txBody>
          <a:bodyPr tIns="1764000" anchor="t" anchorCtr="0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348034" y="2177591"/>
            <a:ext cx="4620504" cy="1872000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Kapitelrubrik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348034" y="4251489"/>
            <a:ext cx="4620504" cy="10800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Text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94758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avsni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65999" y="3152867"/>
            <a:ext cx="5179037" cy="1433103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sv-SE"/>
              <a:t>Rubrik kapitelavsnitt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3"/>
          </p:nvPr>
        </p:nvSpPr>
        <p:spPr>
          <a:xfrm>
            <a:off x="6342000" y="0"/>
            <a:ext cx="5850000" cy="6318000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5DFFD830-44EB-4D34-AB98-D690F07DD2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999" y="2509011"/>
            <a:ext cx="5179037" cy="504000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buNone/>
              <a:defRPr sz="900" cap="all" spc="1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Kapitelrubrik</a:t>
            </a:r>
          </a:p>
        </p:txBody>
      </p:sp>
    </p:spTree>
    <p:extLst>
      <p:ext uri="{BB962C8B-B14F-4D97-AF65-F5344CB8AC3E}">
        <p14:creationId xmlns:p14="http://schemas.microsoft.com/office/powerpoint/2010/main" val="389202531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ärgsida mörkrö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419B0FE-308D-60CB-5B89-59B558EEBBDC}"/>
              </a:ext>
            </a:extLst>
          </p:cNvPr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D5F97CD-FCC3-FBD2-D40E-214BF9ED5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6533" y="1851378"/>
            <a:ext cx="8400134" cy="261524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och skriv text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BE25A0-22A7-72F1-AE27-E086ED1572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008221-1160-DB6D-9CDB-5AFB3CCA5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06375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ärgsida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419B0FE-308D-60CB-5B89-59B558EEBBDC}"/>
              </a:ext>
            </a:extLst>
          </p:cNvPr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D5F97CD-FCC3-FBD2-D40E-214BF9ED5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6533" y="1851378"/>
            <a:ext cx="8400134" cy="261524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och skriv text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BE25A0-22A7-72F1-AE27-E086ED1572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008221-1160-DB6D-9CDB-5AFB3CCA5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79936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ärgsida li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B419B0FE-308D-60CB-5B89-59B558EEBBDC}"/>
              </a:ext>
            </a:extLst>
          </p:cNvPr>
          <p:cNvSpPr/>
          <p:nvPr userDrawn="1"/>
        </p:nvSpPr>
        <p:spPr>
          <a:xfrm>
            <a:off x="0" y="0"/>
            <a:ext cx="12193200" cy="631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bg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D5F97CD-FCC3-FBD2-D40E-214BF9ED5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6533" y="1851378"/>
            <a:ext cx="8400134" cy="261524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och skriv text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2BE25A0-22A7-72F1-AE27-E086ED15721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6008221-1160-DB6D-9CDB-5AFB3CCA5C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1956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6355F08-6B59-1533-A6ED-F208BC7802EC}"/>
              </a:ext>
            </a:extLst>
          </p:cNvPr>
          <p:cNvSpPr/>
          <p:nvPr userDrawn="1"/>
        </p:nvSpPr>
        <p:spPr>
          <a:xfrm>
            <a:off x="0" y="0"/>
            <a:ext cx="12193200" cy="1825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41049" y="2600515"/>
            <a:ext cx="10909902" cy="83715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180000" indent="0">
              <a:buNone/>
              <a:defRPr>
                <a:solidFill>
                  <a:schemeClr val="bg1"/>
                </a:solidFill>
              </a:defRPr>
            </a:lvl2pPr>
            <a:lvl3pPr marL="361338" indent="0">
              <a:buNone/>
              <a:defRPr>
                <a:solidFill>
                  <a:schemeClr val="bg1"/>
                </a:solidFill>
              </a:defRPr>
            </a:lvl3pPr>
            <a:lvl4pPr marL="540000" indent="0">
              <a:buNone/>
              <a:defRPr>
                <a:solidFill>
                  <a:schemeClr val="bg1"/>
                </a:solidFill>
              </a:defRPr>
            </a:lvl4pPr>
            <a:lvl5pPr marL="72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Avslutning eller kontaktuppgifter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35F170C8-2022-6390-21FA-8C90DCB44F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5617" y="4542800"/>
            <a:ext cx="12237617" cy="1342302"/>
          </a:xfrm>
          <a:prstGeom prst="rect">
            <a:avLst/>
          </a:prstGeom>
        </p:spPr>
      </p:pic>
      <p:pic>
        <p:nvPicPr>
          <p:cNvPr id="3" name="Tack">
            <a:extLst>
              <a:ext uri="{FF2B5EF4-FFF2-40B4-BE49-F238E27FC236}">
                <a16:creationId xmlns:a16="http://schemas.microsoft.com/office/drawing/2014/main" id="{73F7C17A-FD98-6801-2548-23E08C48BC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5977" y="930872"/>
            <a:ext cx="10860046" cy="908306"/>
          </a:xfrm>
          <a:prstGeom prst="rect">
            <a:avLst/>
          </a:prstGeom>
        </p:spPr>
      </p:pic>
      <p:pic>
        <p:nvPicPr>
          <p:cNvPr id="7" name="ThankYou" hidden="1">
            <a:extLst>
              <a:ext uri="{FF2B5EF4-FFF2-40B4-BE49-F238E27FC236}">
                <a16:creationId xmlns:a16="http://schemas.microsoft.com/office/drawing/2014/main" id="{A2013145-3085-D1BD-78B4-A94DED4DA7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5977" y="930872"/>
            <a:ext cx="10860046" cy="90830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B3E7753-AAE3-33FC-EE83-76DCDC3A0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75115" y="554186"/>
            <a:ext cx="1936800" cy="60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3657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7">
            <a:extLst>
              <a:ext uri="{FF2B5EF4-FFF2-40B4-BE49-F238E27FC236}">
                <a16:creationId xmlns:a16="http://schemas.microsoft.com/office/drawing/2014/main" id="{6ACDC945-1BD5-9CA8-3FA3-8E293405706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825610"/>
            <a:ext cx="12193200" cy="5032390"/>
          </a:xfrm>
          <a:solidFill>
            <a:schemeClr val="bg1">
              <a:lumMod val="75000"/>
            </a:schemeClr>
          </a:solidFill>
        </p:spPr>
        <p:txBody>
          <a:bodyPr tIns="1764000" anchor="t" anchorCtr="0">
            <a:norm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6355F08-6B59-1533-A6ED-F208BC7802EC}"/>
              </a:ext>
            </a:extLst>
          </p:cNvPr>
          <p:cNvSpPr/>
          <p:nvPr userDrawn="1"/>
        </p:nvSpPr>
        <p:spPr>
          <a:xfrm>
            <a:off x="0" y="0"/>
            <a:ext cx="12193200" cy="18256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ACD4D-6D08-4DE2-A155-D55DCF5D65C9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3" hasCustomPrompt="1"/>
          </p:nvPr>
        </p:nvSpPr>
        <p:spPr>
          <a:xfrm>
            <a:off x="641049" y="2600515"/>
            <a:ext cx="10909902" cy="837154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180000" indent="0">
              <a:buNone/>
              <a:defRPr>
                <a:solidFill>
                  <a:schemeClr val="bg1"/>
                </a:solidFill>
              </a:defRPr>
            </a:lvl2pPr>
            <a:lvl3pPr marL="361338" indent="0">
              <a:buNone/>
              <a:defRPr>
                <a:solidFill>
                  <a:schemeClr val="bg1"/>
                </a:solidFill>
              </a:defRPr>
            </a:lvl3pPr>
            <a:lvl4pPr marL="540000" indent="0">
              <a:buNone/>
              <a:defRPr>
                <a:solidFill>
                  <a:schemeClr val="bg1"/>
                </a:solidFill>
              </a:defRPr>
            </a:lvl4pPr>
            <a:lvl5pPr marL="7200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Avslutning eller kontaktuppgifter</a:t>
            </a:r>
          </a:p>
        </p:txBody>
      </p:sp>
      <p:pic>
        <p:nvPicPr>
          <p:cNvPr id="2" name="ThankYou" hidden="1">
            <a:extLst>
              <a:ext uri="{FF2B5EF4-FFF2-40B4-BE49-F238E27FC236}">
                <a16:creationId xmlns:a16="http://schemas.microsoft.com/office/drawing/2014/main" id="{AB6AD9A5-3F58-8158-99A4-241115D77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977" y="930872"/>
            <a:ext cx="10860046" cy="908306"/>
          </a:xfrm>
          <a:prstGeom prst="rect">
            <a:avLst/>
          </a:prstGeom>
        </p:spPr>
      </p:pic>
      <p:pic>
        <p:nvPicPr>
          <p:cNvPr id="7" name="Tack">
            <a:extLst>
              <a:ext uri="{FF2B5EF4-FFF2-40B4-BE49-F238E27FC236}">
                <a16:creationId xmlns:a16="http://schemas.microsoft.com/office/drawing/2014/main" id="{78C5435D-CBFC-E1AB-A889-8564490E95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5977" y="930872"/>
            <a:ext cx="10860046" cy="90830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8AC019B8-BE36-5484-389B-DCAC96A13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5115" y="554186"/>
            <a:ext cx="1936800" cy="60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09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9" Type="http://schemas.openxmlformats.org/officeDocument/2006/relationships/image" Target="../media/image5.png"/><Relationship Id="rId21" Type="http://schemas.openxmlformats.org/officeDocument/2006/relationships/slideLayout" Target="../slideLayouts/slideLayout48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33" Type="http://schemas.openxmlformats.org/officeDocument/2006/relationships/slideLayout" Target="../slideLayouts/slideLayout60.xml"/><Relationship Id="rId38" Type="http://schemas.openxmlformats.org/officeDocument/2006/relationships/image" Target="../media/image4.emf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29" Type="http://schemas.openxmlformats.org/officeDocument/2006/relationships/slideLayout" Target="../slideLayouts/slideLayout56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59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slideLayout" Target="../slideLayouts/slideLayout55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31" Type="http://schemas.openxmlformats.org/officeDocument/2006/relationships/slideLayout" Target="../slideLayouts/slideLayout58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57.xml"/><Relationship Id="rId35" Type="http://schemas.openxmlformats.org/officeDocument/2006/relationships/tags" Target="../tags/tag1.xml"/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4" y="822325"/>
            <a:ext cx="10453089" cy="53657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724" y="1557338"/>
            <a:ext cx="10453089" cy="3940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  <a:p>
            <a:pPr lvl="5"/>
            <a:r>
              <a:rPr lang="sv-SE"/>
              <a:t>Nivå 6</a:t>
            </a:r>
          </a:p>
          <a:p>
            <a:pPr lvl="6"/>
            <a:r>
              <a:rPr lang="sv-SE"/>
              <a:t>Nivå 7</a:t>
            </a:r>
          </a:p>
          <a:p>
            <a:pPr lvl="7"/>
            <a:r>
              <a:rPr lang="sv-SE"/>
              <a:t>Nivå 8</a:t>
            </a:r>
          </a:p>
          <a:p>
            <a:pPr lvl="8"/>
            <a:r>
              <a:rPr lang="sv-SE"/>
              <a:t>Nivå 9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4963" y="6369051"/>
            <a:ext cx="435770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3724" y="6369051"/>
            <a:ext cx="767116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31D42F4-7A38-4EC5-A96F-19BC69FEB834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3831" y="6369051"/>
            <a:ext cx="4181317" cy="2000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sv-SE"/>
              <a:t>Trafikförvaltningen</a:t>
            </a:r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A845607F-8BE6-AD8F-6770-A897F1E848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227469" y="6045770"/>
            <a:ext cx="1770912" cy="64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461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721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ts val="26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2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1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64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016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32000" indent="-1800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Calibri" panose="020F0502020204030204" pitchFamily="34" charset="0"/>
        <a:buChar char="̶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4">
          <p15:clr>
            <a:srgbClr val="FF0000"/>
          </p15:clr>
        </p15:guide>
        <p15:guide id="6" pos="3726">
          <p15:clr>
            <a:srgbClr val="FF0000"/>
          </p15:clr>
        </p15:guide>
        <p15:guide id="7" pos="3953">
          <p15:clr>
            <a:srgbClr val="FF0000"/>
          </p15:clr>
        </p15:guide>
        <p15:guide id="12" pos="7135">
          <p15:clr>
            <a:srgbClr val="FF0000"/>
          </p15:clr>
        </p15:guide>
        <p15:guide id="13" orient="horz" pos="181">
          <p15:clr>
            <a:srgbClr val="FF0000"/>
          </p15:clr>
        </p15:guide>
        <p15:guide id="15" orient="horz" pos="518">
          <p15:clr>
            <a:srgbClr val="FF0000"/>
          </p15:clr>
        </p15:guide>
        <p15:guide id="17" orient="horz" pos="856">
          <p15:clr>
            <a:srgbClr val="FF0000"/>
          </p15:clr>
        </p15:guide>
        <p15:guide id="32" orient="horz" pos="3463">
          <p15:clr>
            <a:srgbClr val="FF0000"/>
          </p15:clr>
        </p15:guide>
        <p15:guide id="35" orient="horz" pos="3891">
          <p15:clr>
            <a:srgbClr val="FF0000"/>
          </p15:clr>
        </p15:guide>
        <p15:guide id="36" orient="horz" pos="4138">
          <p15:clr>
            <a:srgbClr val="FF0000"/>
          </p15:clr>
        </p15:guide>
        <p15:guide id="37" orient="horz" pos="981">
          <p15:clr>
            <a:srgbClr val="FF0000"/>
          </p15:clr>
        </p15:guide>
        <p15:guide id="38" pos="211">
          <p15:clr>
            <a:srgbClr val="FF0000"/>
          </p15:clr>
        </p15:guide>
        <p15:guide id="39" pos="7469">
          <p15:clr>
            <a:srgbClr val="FF0000"/>
          </p15:clr>
        </p15:guide>
        <p15:guide id="40" orient="horz" pos="3702">
          <p15:clr>
            <a:srgbClr val="F26B43"/>
          </p15:clr>
        </p15:guide>
        <p15:guide id="41" pos="3840">
          <p15:clr>
            <a:srgbClr val="FF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BC7677B-A593-1063-9444-0FCDEEC1DBC5}"/>
              </a:ext>
            </a:extLst>
          </p:cNvPr>
          <p:cNvGraphicFramePr>
            <a:graphicFrameLocks/>
          </p:cNvGraphicFramePr>
          <p:nvPr userDrawn="1">
            <p:custDataLst>
              <p:tags r:id="rId35"/>
            </p:custDataLst>
            <p:extLst>
              <p:ext uri="{D42A27DB-BD31-4B8C-83A1-F6EECF244321}">
                <p14:modId xmlns:p14="http://schemas.microsoft.com/office/powerpoint/2010/main" val="521377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7" imgW="473" imgH="473" progId="TCLayout.ActiveDocument.1">
                  <p:embed/>
                </p:oleObj>
              </mc:Choice>
              <mc:Fallback>
                <p:oleObj name="thinkcell Slide" r:id="rId37" imgW="473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BC7677B-A593-1063-9444-0FCDEEC1DB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66000" y="252000"/>
            <a:ext cx="10861200" cy="8136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66000" y="1376362"/>
            <a:ext cx="10861200" cy="4942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497755"/>
            <a:ext cx="41148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9279904" y="6497755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DACD4D-6D08-4DE2-A155-D55DCF5D65C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1" name="Image 5">
            <a:extLst>
              <a:ext uri="{FF2B5EF4-FFF2-40B4-BE49-F238E27FC236}">
                <a16:creationId xmlns:a16="http://schemas.microsoft.com/office/drawing/2014/main" id="{159E6B97-B748-A643-97F3-0449AF15FFBD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286248" y="6430194"/>
            <a:ext cx="1152000" cy="268800"/>
          </a:xfrm>
          <a:prstGeom prst="rect">
            <a:avLst/>
          </a:prstGeom>
        </p:spPr>
      </p:pic>
      <p:sp>
        <p:nvSpPr>
          <p:cNvPr id="4" name="xxLanguageTextBox">
            <a:extLst>
              <a:ext uri="{FF2B5EF4-FFF2-40B4-BE49-F238E27FC236}">
                <a16:creationId xmlns:a16="http://schemas.microsoft.com/office/drawing/2014/main" id="{E4CD5E91-E946-B72D-0EDA-28B8634ACBC5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0" y="0"/>
            <a:ext cx="12700" cy="1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B486CCB8-8392-5F66-A98D-10E33CE4D87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96725" y="6642100"/>
            <a:ext cx="6492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sv-SE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 C1 - Intern </a:t>
            </a:r>
          </a:p>
        </p:txBody>
      </p:sp>
    </p:spTree>
    <p:extLst>
      <p:ext uri="{BB962C8B-B14F-4D97-AF65-F5344CB8AC3E}">
        <p14:creationId xmlns:p14="http://schemas.microsoft.com/office/powerpoint/2010/main" val="1156609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753" r:id="rId31"/>
    <p:sldLayoutId id="2147483754" r:id="rId32"/>
    <p:sldLayoutId id="2147483755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800"/>
        </a:spcBef>
        <a:buClr>
          <a:schemeClr val="accent1"/>
        </a:buClr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3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3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Verdana" panose="020B0604030504040204" pitchFamily="34" charset="0"/>
        <a:buChar char="–"/>
        <a:defRPr sz="13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71">
          <p15:clr>
            <a:srgbClr val="F26B43"/>
          </p15:clr>
        </p15:guide>
        <p15:guide id="2" pos="417">
          <p15:clr>
            <a:srgbClr val="F26B43"/>
          </p15:clr>
        </p15:guide>
        <p15:guide id="3" orient="horz" pos="867">
          <p15:clr>
            <a:srgbClr val="F26B43"/>
          </p15:clr>
        </p15:guide>
        <p15:guide id="4" pos="7268">
          <p15:clr>
            <a:srgbClr val="F26B43"/>
          </p15:clr>
        </p15:guide>
        <p15:guide id="5" orient="horz" pos="398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3.xml"/><Relationship Id="rId5" Type="http://schemas.openxmlformats.org/officeDocument/2006/relationships/image" Target="../media/image38.jpeg"/><Relationship Id="rId4" Type="http://schemas.openxmlformats.org/officeDocument/2006/relationships/image" Target="../media/image37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Relationship Id="rId5" Type="http://schemas.openxmlformats.org/officeDocument/2006/relationships/chart" Target="../charts/chart1.xml"/><Relationship Id="rId4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F3EBA510-1618-5C9D-9904-0121EDDA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SL  Boka resa</a:t>
            </a:r>
          </a:p>
        </p:txBody>
      </p:sp>
      <p:sp>
        <p:nvSpPr>
          <p:cNvPr id="10" name="Underrubrik 9">
            <a:extLst>
              <a:ext uri="{FF2B5EF4-FFF2-40B4-BE49-F238E27FC236}">
                <a16:creationId xmlns:a16="http://schemas.microsoft.com/office/drawing/2014/main" id="{8D03EB62-13B0-B35A-B034-9930BED901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800"/>
              <a:t>Res på ett nytt sätt i stora delar av Åkersberga med buss 968. 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5A737AB-B9C6-62AA-83C0-A66D4E33B9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883993A1-AB70-0E04-3758-FDC41BB42EA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866AF-E43F-44DC-B0B5-E2BDB6F286C9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004C0EE-76B4-84A5-FE97-880311D3515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1BCA2559-35E0-9D51-FBB2-D8C9AC041995}"/>
              </a:ext>
            </a:extLst>
          </p:cNvPr>
          <p:cNvSpPr/>
          <p:nvPr/>
        </p:nvSpPr>
        <p:spPr>
          <a:xfrm>
            <a:off x="10016777" y="2560423"/>
            <a:ext cx="1386348" cy="131977"/>
          </a:xfrm>
          <a:prstGeom prst="rect">
            <a:avLst/>
          </a:prstGeom>
          <a:solidFill>
            <a:srgbClr val="00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5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FB7D3BD2-7175-BA06-4484-5C2558E2EFCD}"/>
              </a:ext>
            </a:extLst>
          </p:cNvPr>
          <p:cNvSpPr/>
          <p:nvPr/>
        </p:nvSpPr>
        <p:spPr>
          <a:xfrm>
            <a:off x="10088880" y="2692400"/>
            <a:ext cx="1314245" cy="131977"/>
          </a:xfrm>
          <a:prstGeom prst="rect">
            <a:avLst/>
          </a:prstGeom>
          <a:solidFill>
            <a:srgbClr val="023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5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B0E54704-FE11-184F-8A10-6F76FD0AF4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rgbClr val="646E72"/>
          </a:solidFill>
        </p:spPr>
      </p:pic>
    </p:spTree>
    <p:extLst>
      <p:ext uri="{BB962C8B-B14F-4D97-AF65-F5344CB8AC3E}">
        <p14:creationId xmlns:p14="http://schemas.microsoft.com/office/powerpoint/2010/main" val="263355712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3FD8DB-FEEA-71F4-4C4A-BCEF1F60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Agenda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AC570B1A-0E75-539F-9239-881BF1D65CD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D056FBB-CA87-7B63-3F50-E9F24E3218D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E922AB1-C90F-E3C9-DA0F-06165518DD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EBD8ABE6-3418-7416-1A15-883112E4A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Vad är SL Boka resa?</a:t>
            </a:r>
          </a:p>
          <a:p>
            <a:r>
              <a:rPr lang="sv-SE" dirty="0"/>
              <a:t>Skillnader och likheter</a:t>
            </a:r>
          </a:p>
          <a:p>
            <a:r>
              <a:rPr lang="sv-SE" dirty="0"/>
              <a:t>Vad gäller och hur gör man?</a:t>
            </a:r>
          </a:p>
          <a:p>
            <a:r>
              <a:rPr lang="sv-SE" dirty="0"/>
              <a:t>Kom igång med appen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87BBCB09-AEA3-07E9-16C3-7F2EBABB5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70" y="1358900"/>
            <a:ext cx="7398130" cy="292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04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E333E-4482-10DA-FE8A-B97D3D041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355C323-E1D5-49CF-16E0-9AB74157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Vad är SL Boka resa?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87BD3B-E234-D2EA-6580-2A61A5DA9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Res på vardagar klockan 08–17 och välj mellan över 100 platser att resa från och till.</a:t>
            </a:r>
          </a:p>
          <a:p>
            <a:pPr marL="0" indent="0">
              <a:buNone/>
            </a:pPr>
            <a:r>
              <a:rPr lang="sv-SE"/>
              <a:t>Du bestämmer när du vill åka, var du vill bli hämtad och var du vill bli avsläppt. </a:t>
            </a:r>
          </a:p>
          <a:p>
            <a:pPr marL="0" indent="0">
              <a:buNone/>
            </a:pPr>
            <a:r>
              <a:rPr lang="sv-SE"/>
              <a:t>Det enda som krävs är en app och en bokning tidigast två dagar och minst 1h innan upphämtning. </a:t>
            </a:r>
          </a:p>
          <a:p>
            <a:pPr marL="0" indent="0">
              <a:buNone/>
            </a:pPr>
            <a:r>
              <a:rPr lang="sv-SE"/>
              <a:t>Du kan också boka via SL Kundtjänst.</a:t>
            </a:r>
          </a:p>
          <a:p>
            <a:pPr marL="0" indent="0">
              <a:buNone/>
            </a:pPr>
            <a:endParaRPr lang="sv-SE"/>
          </a:p>
          <a:p>
            <a:pPr marL="0" indent="0">
              <a:buNone/>
            </a:pPr>
            <a:r>
              <a:rPr lang="sv-SE"/>
              <a:t>Vi ska förklara hur! 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F223D9C-A020-EBE5-615D-749B1A840FD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9D6CBE-B537-B4F6-A545-B8861EA9AB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7A48DAF-D03D-7EA2-A3DE-62F6C4E2B73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1" name="Platshållare för bild 10">
            <a:extLst>
              <a:ext uri="{FF2B5EF4-FFF2-40B4-BE49-F238E27FC236}">
                <a16:creationId xmlns:a16="http://schemas.microsoft.com/office/drawing/2014/main" id="{DAFE403C-70B3-0577-C11E-AF4D996D705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53"/>
          <a:stretch>
            <a:fillRect/>
          </a:stretch>
        </p:blipFill>
        <p:spPr>
          <a:xfrm>
            <a:off x="6275388" y="287343"/>
            <a:ext cx="5581650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</p:pic>
    </p:spTree>
    <p:extLst>
      <p:ext uri="{BB962C8B-B14F-4D97-AF65-F5344CB8AC3E}">
        <p14:creationId xmlns:p14="http://schemas.microsoft.com/office/powerpoint/2010/main" val="347199801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F5F3F0-E991-4C3B-9564-F828D1416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ECBF3550-DAE3-542C-F000-C6050A7B3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Vad blir skillnaden och vad är som vanligt?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1E89CF59-F8B9-23D6-D458-57CBA81EB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7"/>
            <a:ext cx="5041301" cy="3077223"/>
          </a:xfrm>
        </p:spPr>
        <p:txBody>
          <a:bodyPr/>
          <a:lstStyle/>
          <a:p>
            <a:pPr marL="0" indent="0">
              <a:buNone/>
            </a:pPr>
            <a:r>
              <a:rPr lang="sv-SE" b="1">
                <a:solidFill>
                  <a:srgbClr val="002D5A"/>
                </a:solidFill>
              </a:rPr>
              <a:t>DÅ (utan SL Boka resa)</a:t>
            </a:r>
          </a:p>
          <a:p>
            <a:pPr marL="0" indent="0">
              <a:buNone/>
            </a:pPr>
            <a:r>
              <a:rPr lang="sv-SE"/>
              <a:t>Fast tidtabell </a:t>
            </a:r>
            <a:r>
              <a:rPr lang="sv-SE" err="1"/>
              <a:t>kl</a:t>
            </a:r>
            <a:r>
              <a:rPr lang="sv-SE"/>
              <a:t> 8 – 17</a:t>
            </a:r>
          </a:p>
          <a:p>
            <a:pPr marL="0" indent="0" fontAlgn="t">
              <a:buNone/>
            </a:pPr>
            <a:r>
              <a:rPr lang="sv-SE"/>
              <a:t>Cirka 8 avgångar per dag</a:t>
            </a:r>
          </a:p>
          <a:p>
            <a:pPr marL="0" indent="0" fontAlgn="t">
              <a:buNone/>
            </a:pPr>
            <a:r>
              <a:rPr lang="sv-SE"/>
              <a:t>Fast linjesträckning</a:t>
            </a:r>
          </a:p>
          <a:p>
            <a:pPr marL="0" indent="0" fontAlgn="t">
              <a:buNone/>
            </a:pPr>
            <a:r>
              <a:rPr lang="sv-SE"/>
              <a:t>Cirka 30 hållplatser</a:t>
            </a:r>
          </a:p>
          <a:p>
            <a:pPr marL="0" indent="0" fontAlgn="t">
              <a:buNone/>
            </a:pPr>
            <a:r>
              <a:rPr lang="sv-SE"/>
              <a:t>Närtrafiklinje</a:t>
            </a:r>
          </a:p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27B013E-3196-D4F8-F417-6BF5F7FF4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BFFA117-50D2-AEDC-6416-060A950B8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77928A-2DD0-4BE3-92A3-02542BFE3C67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2C37652-47C6-A211-DB0D-F37828334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9" name="Platshållare för innehåll 5">
            <a:extLst>
              <a:ext uri="{FF2B5EF4-FFF2-40B4-BE49-F238E27FC236}">
                <a16:creationId xmlns:a16="http://schemas.microsoft.com/office/drawing/2014/main" id="{001EE5FB-F7CB-268A-73AF-55B413135D19}"/>
              </a:ext>
            </a:extLst>
          </p:cNvPr>
          <p:cNvSpPr txBox="1">
            <a:spLocks/>
          </p:cNvSpPr>
          <p:nvPr/>
        </p:nvSpPr>
        <p:spPr>
          <a:xfrm>
            <a:off x="6233402" y="1555736"/>
            <a:ext cx="5041301" cy="39401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52000" indent="-252000" algn="l" defTabSz="914400" rtl="0" eaLnBrk="1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4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24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1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64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2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Calibri" panose="020F0502020204030204" pitchFamily="34" charset="0"/>
              <a:buChar char="̶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002D5A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NU (med SL Boka resa)</a:t>
            </a:r>
          </a:p>
          <a:p>
            <a:pPr marL="0" marR="0" lvl="0" indent="0" algn="l" defTabSz="914400" rtl="0" eaLnBrk="1" fontAlgn="t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Ingen tidtabell, boka buss vid behov</a:t>
            </a:r>
          </a:p>
          <a:p>
            <a:pPr marL="0" marR="0" lvl="0" indent="0" algn="l" defTabSz="914400" rtl="0" eaLnBrk="1" fontAlgn="t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Boka det som passar dig mellan </a:t>
            </a:r>
            <a:r>
              <a:rPr kumimoji="0" lang="sv-SE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kl</a:t>
            </a: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8 och 17</a:t>
            </a:r>
          </a:p>
          <a:p>
            <a:pPr marL="0" marR="0" lvl="0" indent="0" algn="l" defTabSz="914400" rtl="0" eaLnBrk="1" fontAlgn="t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Bussens resväg utgår ifrån gjorda bokningar</a:t>
            </a:r>
          </a:p>
          <a:p>
            <a:pPr marL="0" marR="0" lvl="0" indent="0" algn="l" defTabSz="914400" rtl="0" eaLnBrk="1" fontAlgn="t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Över hundra faktiska och virtuella hållplatser</a:t>
            </a:r>
          </a:p>
          <a:p>
            <a:pPr marL="0" marR="0" lvl="0" indent="0" algn="l" defTabSz="914400" rtl="0" eaLnBrk="1" fontAlgn="t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Inte längre närtrafik, trafiken är för alla</a:t>
            </a:r>
          </a:p>
          <a:p>
            <a:pPr marL="252000" marR="0" lvl="0" indent="-252000" algn="l" defTabSz="914400" rtl="0" eaLnBrk="1" fontAlgn="auto" latinLnBrk="0" hangingPunct="1">
              <a:lnSpc>
                <a:spcPts val="26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0A813925-DBA8-0D13-B9C6-9DF7EDB7A562}"/>
              </a:ext>
            </a:extLst>
          </p:cNvPr>
          <p:cNvCxnSpPr>
            <a:cxnSpLocks/>
          </p:cNvCxnSpPr>
          <p:nvPr/>
        </p:nvCxnSpPr>
        <p:spPr>
          <a:xfrm>
            <a:off x="3513221" y="2223436"/>
            <a:ext cx="2582779" cy="0"/>
          </a:xfrm>
          <a:prstGeom prst="straightConnector1">
            <a:avLst/>
          </a:prstGeom>
          <a:ln w="12700">
            <a:solidFill>
              <a:srgbClr val="002D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Rak pilkoppling 12">
            <a:extLst>
              <a:ext uri="{FF2B5EF4-FFF2-40B4-BE49-F238E27FC236}">
                <a16:creationId xmlns:a16="http://schemas.microsoft.com/office/drawing/2014/main" id="{9595823C-BF41-9162-A1B3-BB1DEE5908E9}"/>
              </a:ext>
            </a:extLst>
          </p:cNvPr>
          <p:cNvCxnSpPr/>
          <p:nvPr/>
        </p:nvCxnSpPr>
        <p:spPr>
          <a:xfrm>
            <a:off x="3834485" y="2703095"/>
            <a:ext cx="2261511" cy="0"/>
          </a:xfrm>
          <a:prstGeom prst="straightConnector1">
            <a:avLst/>
          </a:prstGeom>
          <a:ln w="12700">
            <a:solidFill>
              <a:srgbClr val="002D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ak pilkoppling 13">
            <a:extLst>
              <a:ext uri="{FF2B5EF4-FFF2-40B4-BE49-F238E27FC236}">
                <a16:creationId xmlns:a16="http://schemas.microsoft.com/office/drawing/2014/main" id="{BD00D179-98C7-38F5-8D4A-14DB30424685}"/>
              </a:ext>
            </a:extLst>
          </p:cNvPr>
          <p:cNvCxnSpPr>
            <a:cxnSpLocks/>
          </p:cNvCxnSpPr>
          <p:nvPr/>
        </p:nvCxnSpPr>
        <p:spPr>
          <a:xfrm>
            <a:off x="3394374" y="3221255"/>
            <a:ext cx="2701623" cy="0"/>
          </a:xfrm>
          <a:prstGeom prst="straightConnector1">
            <a:avLst/>
          </a:prstGeom>
          <a:ln w="12700">
            <a:solidFill>
              <a:srgbClr val="002D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ak pilkoppling 14">
            <a:extLst>
              <a:ext uri="{FF2B5EF4-FFF2-40B4-BE49-F238E27FC236}">
                <a16:creationId xmlns:a16="http://schemas.microsoft.com/office/drawing/2014/main" id="{09D3959A-1FA3-D951-F477-91DF6D1F761D}"/>
              </a:ext>
            </a:extLst>
          </p:cNvPr>
          <p:cNvCxnSpPr>
            <a:cxnSpLocks/>
          </p:cNvCxnSpPr>
          <p:nvPr/>
        </p:nvCxnSpPr>
        <p:spPr>
          <a:xfrm>
            <a:off x="3234088" y="3672038"/>
            <a:ext cx="2861910" cy="0"/>
          </a:xfrm>
          <a:prstGeom prst="straightConnector1">
            <a:avLst/>
          </a:prstGeom>
          <a:ln w="12700">
            <a:solidFill>
              <a:srgbClr val="002D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ak pilkoppling 15">
            <a:extLst>
              <a:ext uri="{FF2B5EF4-FFF2-40B4-BE49-F238E27FC236}">
                <a16:creationId xmlns:a16="http://schemas.microsoft.com/office/drawing/2014/main" id="{CE98227A-FE2A-CD55-F779-2CDB167B9D5D}"/>
              </a:ext>
            </a:extLst>
          </p:cNvPr>
          <p:cNvCxnSpPr>
            <a:cxnSpLocks/>
          </p:cNvCxnSpPr>
          <p:nvPr/>
        </p:nvCxnSpPr>
        <p:spPr>
          <a:xfrm>
            <a:off x="2502568" y="4151697"/>
            <a:ext cx="3593431" cy="0"/>
          </a:xfrm>
          <a:prstGeom prst="straightConnector1">
            <a:avLst/>
          </a:prstGeom>
          <a:ln w="12700">
            <a:solidFill>
              <a:srgbClr val="002D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ruta 20">
            <a:extLst>
              <a:ext uri="{FF2B5EF4-FFF2-40B4-BE49-F238E27FC236}">
                <a16:creationId xmlns:a16="http://schemas.microsoft.com/office/drawing/2014/main" id="{7238EEFF-B8B4-94CF-1E08-FCD44FAE8AED}"/>
              </a:ext>
            </a:extLst>
          </p:cNvPr>
          <p:cNvSpPr txBox="1"/>
          <p:nvPr/>
        </p:nvSpPr>
        <p:spPr>
          <a:xfrm>
            <a:off x="873724" y="4714365"/>
            <a:ext cx="7837139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002D5A"/>
                </a:solidFill>
                <a:effectLst/>
                <a:uLnTx/>
                <a:uFillTx/>
                <a:latin typeface="Aptos"/>
                <a:ea typeface="+mn-ea"/>
                <a:cs typeface="Arial" panose="020B0604020202020204" pitchFamily="34" charset="0"/>
              </a:rPr>
              <a:t>OFÖRÄNDRAT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Betala med din vanliga SL-biljett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Samma fordon (men snart ett nytt!)</a:t>
            </a:r>
          </a:p>
          <a:p>
            <a:pPr marL="342900" marR="0" lvl="0" indent="-34290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Samma servicenivå som tidigare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5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88615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C807AA-9A9F-5C3F-B99A-2499C5D8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Hållplatser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78CE5C-EB66-FD6B-F2BF-045154A30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b="1"/>
              <a:t>Vanlig hållplats</a:t>
            </a:r>
          </a:p>
          <a:p>
            <a:r>
              <a:rPr lang="sv-SE"/>
              <a:t>Har en stolpe eller busskur.</a:t>
            </a:r>
          </a:p>
          <a:p>
            <a:r>
              <a:rPr lang="sv-SE"/>
              <a:t>Kan även trafikeras av andra linjer.</a:t>
            </a:r>
          </a:p>
          <a:p>
            <a:r>
              <a:rPr lang="sv-SE"/>
              <a:t>Syns i kartan i appen SL Boka resa.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4010DE-3CB5-F30A-53E7-AEF30804E57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400" b="1"/>
              <a:t>Virtuell hållplats</a:t>
            </a:r>
          </a:p>
          <a:p>
            <a:r>
              <a:rPr lang="sv-SE"/>
              <a:t>Ingen synlig fysisk hållplats.</a:t>
            </a:r>
          </a:p>
          <a:p>
            <a:r>
              <a:rPr lang="sv-SE"/>
              <a:t>Kan vara en adress, korsning eller plats.</a:t>
            </a:r>
          </a:p>
          <a:p>
            <a:r>
              <a:rPr lang="sv-SE"/>
              <a:t>Trafikeras endast av linje 968.</a:t>
            </a:r>
          </a:p>
          <a:p>
            <a:r>
              <a:rPr lang="sv-SE"/>
              <a:t>Syns i kartan i appen SL Boka resa.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301027A-9A35-0403-9D75-E079DEDC3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18B87A7-59A0-FC9C-FFAA-AA184F1A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009813-3F0F-4002-8C8A-4074E18B23AD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C8D7FC4F-47FA-79B6-7497-8C73DBBC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4F9412D-3D84-1E39-893F-E49E151848E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187" y="3642834"/>
            <a:ext cx="3261452" cy="308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08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877A1-AECB-9AF4-78AE-CF7A254C0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8D899C91-2217-6523-E1AA-1B2F02FE0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Boka din resa </a:t>
            </a:r>
          </a:p>
        </p:txBody>
      </p:sp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829F3748-212E-C0A4-4BB4-2F58B031966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5389" y="287343"/>
            <a:ext cx="5581650" cy="5589582"/>
          </a:xfrm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rgbClr val="646E72"/>
          </a:solidFill>
        </p:spPr>
      </p:pic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FB34DA4-800D-A3B5-1FE3-3B481CCE14C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DC42B90-E312-B62F-A0BE-0AD8DDAD68F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866AF-E43F-44DC-B0B5-E2BDB6F286C9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E1D8B34-5773-F1BF-3666-014E088EAE2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</p:spTree>
    <p:extLst>
      <p:ext uri="{BB962C8B-B14F-4D97-AF65-F5344CB8AC3E}">
        <p14:creationId xmlns:p14="http://schemas.microsoft.com/office/powerpoint/2010/main" val="258499297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5285B7-7A5F-3CB5-EC94-0B9C10E1E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FBD4D7-2553-AAF2-D330-7B19C6E54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Bokningsvillkor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BDD22541-9787-2BAA-8C94-A8350E149F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ED366BE-8244-6C60-9554-000D2AA4A28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C92A1B3-1BFA-7317-804C-3E8FBA59438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419903BC-12EF-F75E-88B5-022CCEABB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724" y="1557336"/>
            <a:ext cx="10271796" cy="4319591"/>
          </a:xfrm>
        </p:spPr>
        <p:txBody>
          <a:bodyPr/>
          <a:lstStyle/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Bussen kör vardagar </a:t>
            </a:r>
            <a:r>
              <a:rPr lang="sv-SE" err="1"/>
              <a:t>kl</a:t>
            </a:r>
            <a:r>
              <a:rPr lang="sv-SE"/>
              <a:t> 8.00 -17.00.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Boka upp till två dagar innan och fram till en timme innan du vill resa.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Boka i appen eller via SL Kundtjänst 08-600 10 00.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Resor som också körs av annan linjetrafik går som regel inte att boka – du hänvisas till den linjelagda trafiken.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Resor med linjelagd trafik behöver sökas i SL-appen eller på sl.se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Även aktuell störningsinformation finns i SL-appen eller på sl.se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Du kan boka för dig själv och 4 personer till.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Ange om du behöver extra plats för t.ex. barnvagn, rollator eller stort bagage. 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sv-SE"/>
              <a:t>Om du riskerar att bli minst 20 minuter försenad gäller SL:s förseningsersättning.</a:t>
            </a:r>
            <a:br>
              <a:rPr lang="sv-SE"/>
            </a:br>
            <a:r>
              <a:rPr lang="sv-SE"/>
              <a:t>(Gäller jämfört med den tiden du får ca 1 timme innan din avgångstid).</a:t>
            </a:r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5114414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3EF67-471A-EABC-3447-3984DBBB2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8923E5B-12ED-54FE-1DB2-1FB9D4101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På webben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970DA43-F093-66F7-80CE-6E53B8D8B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sv-SE" b="1"/>
              <a:t>sl.se/boka-resa  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Här finns information om hur: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trafiken fungerar </a:t>
            </a:r>
          </a:p>
          <a:p>
            <a:pPr marL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/>
          </a:p>
          <a:p>
            <a:pPr marL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Hur du: 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laddar ner appen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bokar din resa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/>
              <a:t>ser din bokade resa </a:t>
            </a:r>
          </a:p>
          <a:p>
            <a:pPr marL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/>
          </a:p>
          <a:p>
            <a:pPr marL="0" lvl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/>
              <a:t>Vanliga frågor och svar </a:t>
            </a:r>
          </a:p>
          <a:p>
            <a:pPr marL="0" indent="0">
              <a:buNone/>
            </a:pPr>
            <a:endParaRPr lang="sv-SE"/>
          </a:p>
        </p:txBody>
      </p:sp>
      <p:pic>
        <p:nvPicPr>
          <p:cNvPr id="9" name="Platshållare för bild 8">
            <a:extLst>
              <a:ext uri="{FF2B5EF4-FFF2-40B4-BE49-F238E27FC236}">
                <a16:creationId xmlns:a16="http://schemas.microsoft.com/office/drawing/2014/main" id="{B2A0F4B4-0B18-8D0F-2633-303B8F4D2F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</p:pic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DB64FD31-7D66-BE62-F820-C8BEB619ACB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2701D1C-1D12-F45B-15EC-D1D5588392B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EFA0EF-5FE1-42C3-2FBE-A1505351502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1576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0259C-AAC1-8990-132A-8E12150F5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0258E9-42FD-BD3F-F400-E8B6544FD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I appen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4D1F99-4FFC-576F-B898-3B8BFB2649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Ladda ner appen SL Boka resa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Registrera dig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Hitta hållplatserna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Boka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Se din bokning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Påminnelser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sv-SE" dirty="0"/>
              <a:t>Avbokning 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2CDBEDEA-A4BE-43C3-DD6C-EABE6A268B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1" r="71"/>
          <a:stretch>
            <a:fillRect/>
          </a:stretch>
        </p:blipFill>
        <p:spPr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</p:pic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A96F1529-23FD-66A0-CD26-F864F574AAA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42F1549-A139-F5D7-D992-EA027E2BB18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98905D-2505-30D9-EDAA-FC98A0A4AEF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892873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C31214-3763-4B77-4191-37D60F19F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B34118-46B8-9E12-D61E-0F4DA91A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725" y="822325"/>
            <a:ext cx="7400480" cy="536575"/>
          </a:xfrm>
        </p:spPr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SL Boka resa steg för steg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7260A965-A36A-5CD3-E581-2C18B29791E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C14F809-9739-41FD-CE47-B8F4A4FD9E0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AE988A2-45A1-F5C5-B1AF-D273A3034C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1" name="Platshållare för innehåll 10">
            <a:extLst>
              <a:ext uri="{FF2B5EF4-FFF2-40B4-BE49-F238E27FC236}">
                <a16:creationId xmlns:a16="http://schemas.microsoft.com/office/drawing/2014/main" id="{6A3E7CE8-0B1F-9CEF-4F2B-5441B67103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59" y="2618128"/>
            <a:ext cx="1245847" cy="1245847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9F3EF31F-498D-6C22-A5B8-A301B0EC6F0A}"/>
              </a:ext>
            </a:extLst>
          </p:cNvPr>
          <p:cNvSpPr txBox="1"/>
          <p:nvPr/>
        </p:nvSpPr>
        <p:spPr>
          <a:xfrm>
            <a:off x="393659" y="5302103"/>
            <a:ext cx="1490897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500" b="1" i="0" u="none" strike="noStrike" kern="1200" cap="none" spc="0" normalizeH="0" baseline="0" noProof="0">
                <a:ln>
                  <a:noFill/>
                </a:ln>
                <a:solidFill>
                  <a:srgbClr val="002D5A"/>
                </a:solidFill>
                <a:effectLst/>
                <a:uLnTx/>
                <a:uFillTx/>
                <a:latin typeface="Aptos"/>
                <a:ea typeface="+mn-ea"/>
                <a:cs typeface="Arial" panose="020B0604020202020204" pitchFamily="34" charset="0"/>
              </a:rPr>
              <a:t>HÄMTA APPEN</a:t>
            </a:r>
          </a:p>
        </p:txBody>
      </p:sp>
      <p:grpSp>
        <p:nvGrpSpPr>
          <p:cNvPr id="34" name="Grupp 33">
            <a:extLst>
              <a:ext uri="{FF2B5EF4-FFF2-40B4-BE49-F238E27FC236}">
                <a16:creationId xmlns:a16="http://schemas.microsoft.com/office/drawing/2014/main" id="{8AD45E4B-3F96-D15B-F74B-8098CCB5AD03}"/>
              </a:ext>
            </a:extLst>
          </p:cNvPr>
          <p:cNvGrpSpPr/>
          <p:nvPr/>
        </p:nvGrpSpPr>
        <p:grpSpPr>
          <a:xfrm>
            <a:off x="1990191" y="1578996"/>
            <a:ext cx="1606452" cy="4420878"/>
            <a:chOff x="1990191" y="1578996"/>
            <a:chExt cx="1606452" cy="4420878"/>
          </a:xfrm>
        </p:grpSpPr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AFFBDB84-457D-179C-DCA6-1FA663B87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0191" y="1578996"/>
              <a:ext cx="1606452" cy="3482689"/>
            </a:xfrm>
            <a:prstGeom prst="rect">
              <a:avLst/>
            </a:prstGeom>
          </p:spPr>
        </p:pic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DCF52135-4BE3-0134-19D3-4521D52A2999}"/>
                </a:ext>
              </a:extLst>
            </p:cNvPr>
            <p:cNvSpPr txBox="1"/>
            <p:nvPr/>
          </p:nvSpPr>
          <p:spPr>
            <a:xfrm>
              <a:off x="1990191" y="5307377"/>
              <a:ext cx="1490897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1" i="0" u="none" strike="noStrike" kern="1200" cap="none" spc="0" normalizeH="0" baseline="0" noProof="0">
                  <a:ln>
                    <a:noFill/>
                  </a:ln>
                  <a:solidFill>
                    <a:srgbClr val="002D5A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1: RESAN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Välj var du vill resa från och till  </a:t>
              </a:r>
            </a:p>
          </p:txBody>
        </p:sp>
      </p:grpSp>
      <p:grpSp>
        <p:nvGrpSpPr>
          <p:cNvPr id="35" name="Grupp 34">
            <a:extLst>
              <a:ext uri="{FF2B5EF4-FFF2-40B4-BE49-F238E27FC236}">
                <a16:creationId xmlns:a16="http://schemas.microsoft.com/office/drawing/2014/main" id="{1C83FB4E-4E04-42B2-74C0-84E5BDD3F978}"/>
              </a:ext>
            </a:extLst>
          </p:cNvPr>
          <p:cNvGrpSpPr/>
          <p:nvPr/>
        </p:nvGrpSpPr>
        <p:grpSpPr>
          <a:xfrm flipH="1">
            <a:off x="5685794" y="1588521"/>
            <a:ext cx="1711140" cy="4419322"/>
            <a:chOff x="3969755" y="1578995"/>
            <a:chExt cx="1607201" cy="4419322"/>
          </a:xfrm>
        </p:grpSpPr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81864CC2-C6F6-54BE-EB86-3E9D14AC9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3969755" y="1578995"/>
              <a:ext cx="1606452" cy="3482689"/>
            </a:xfrm>
            <a:prstGeom prst="rect">
              <a:avLst/>
            </a:prstGeom>
          </p:spPr>
        </p:pic>
        <p:sp>
          <p:nvSpPr>
            <p:cNvPr id="27" name="textruta 26">
              <a:extLst>
                <a:ext uri="{FF2B5EF4-FFF2-40B4-BE49-F238E27FC236}">
                  <a16:creationId xmlns:a16="http://schemas.microsoft.com/office/drawing/2014/main" id="{682DF419-4EB8-271E-39B7-759A9AF6F451}"/>
                </a:ext>
              </a:extLst>
            </p:cNvPr>
            <p:cNvSpPr txBox="1"/>
            <p:nvPr/>
          </p:nvSpPr>
          <p:spPr>
            <a:xfrm>
              <a:off x="4086059" y="5305820"/>
              <a:ext cx="1490897" cy="6924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1" i="0" u="none" strike="noStrike" kern="1200" cap="none" spc="0" normalizeH="0" baseline="0" noProof="0">
                  <a:ln>
                    <a:noFill/>
                  </a:ln>
                  <a:solidFill>
                    <a:srgbClr val="002D5A"/>
                  </a:solidFill>
                  <a:effectLst/>
                  <a:uLnTx/>
                  <a:uFillTx/>
                  <a:latin typeface="Aptos"/>
                  <a:ea typeface="+mn-ea"/>
                  <a:cs typeface="Arial"/>
                </a:rPr>
                <a:t>3: ANTAL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Ange hur många som reser</a:t>
              </a:r>
            </a:p>
          </p:txBody>
        </p:sp>
      </p:grpSp>
      <p:grpSp>
        <p:nvGrpSpPr>
          <p:cNvPr id="36" name="Grupp 35">
            <a:extLst>
              <a:ext uri="{FF2B5EF4-FFF2-40B4-BE49-F238E27FC236}">
                <a16:creationId xmlns:a16="http://schemas.microsoft.com/office/drawing/2014/main" id="{9F47A798-75D0-3BB1-FE01-5EF2FEC31A55}"/>
              </a:ext>
            </a:extLst>
          </p:cNvPr>
          <p:cNvGrpSpPr/>
          <p:nvPr/>
        </p:nvGrpSpPr>
        <p:grpSpPr>
          <a:xfrm>
            <a:off x="3839173" y="1584471"/>
            <a:ext cx="1606452" cy="4455129"/>
            <a:chOff x="5925148" y="1555896"/>
            <a:chExt cx="1606452" cy="4455129"/>
          </a:xfrm>
        </p:grpSpPr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F5220554-3D14-847C-6866-A22530EE13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5148" y="1555896"/>
              <a:ext cx="1606452" cy="3482690"/>
            </a:xfrm>
            <a:prstGeom prst="rect">
              <a:avLst/>
            </a:prstGeom>
          </p:spPr>
        </p:pic>
        <p:sp>
          <p:nvSpPr>
            <p:cNvPr id="29" name="textruta 28">
              <a:extLst>
                <a:ext uri="{FF2B5EF4-FFF2-40B4-BE49-F238E27FC236}">
                  <a16:creationId xmlns:a16="http://schemas.microsoft.com/office/drawing/2014/main" id="{E9D82C5F-DB15-33AC-219F-E9CFE7FAB538}"/>
                </a:ext>
              </a:extLst>
            </p:cNvPr>
            <p:cNvSpPr txBox="1"/>
            <p:nvPr/>
          </p:nvSpPr>
          <p:spPr>
            <a:xfrm>
              <a:off x="5925148" y="5318528"/>
              <a:ext cx="1490897" cy="69249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1" i="0" u="none" strike="noStrike" kern="1200" cap="none" spc="0" normalizeH="0" baseline="0" noProof="0">
                  <a:ln>
                    <a:noFill/>
                  </a:ln>
                  <a:solidFill>
                    <a:srgbClr val="002D5A"/>
                  </a:solidFill>
                  <a:effectLst/>
                  <a:uLnTx/>
                  <a:uFillTx/>
                  <a:latin typeface="Aptos"/>
                  <a:ea typeface="+mn-ea"/>
                  <a:cs typeface="Arial"/>
                </a:rPr>
                <a:t>2: KLOCKSLAG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Välj avgångs- eller ankomsttid</a:t>
              </a:r>
            </a:p>
          </p:txBody>
        </p:sp>
      </p:grpSp>
      <p:grpSp>
        <p:nvGrpSpPr>
          <p:cNvPr id="37" name="Grupp 36">
            <a:extLst>
              <a:ext uri="{FF2B5EF4-FFF2-40B4-BE49-F238E27FC236}">
                <a16:creationId xmlns:a16="http://schemas.microsoft.com/office/drawing/2014/main" id="{C7EA800A-7BDA-7CF2-C6B3-68181659D531}"/>
              </a:ext>
            </a:extLst>
          </p:cNvPr>
          <p:cNvGrpSpPr/>
          <p:nvPr/>
        </p:nvGrpSpPr>
        <p:grpSpPr>
          <a:xfrm>
            <a:off x="7638012" y="1584472"/>
            <a:ext cx="1608196" cy="4438703"/>
            <a:chOff x="7904712" y="1555897"/>
            <a:chExt cx="1608196" cy="4438703"/>
          </a:xfrm>
        </p:grpSpPr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7B73AC1A-E056-AB1D-CB19-98D980F36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06456" y="1555897"/>
              <a:ext cx="1606452" cy="3482689"/>
            </a:xfrm>
            <a:prstGeom prst="rect">
              <a:avLst/>
            </a:prstGeom>
          </p:spPr>
        </p:pic>
        <p:sp>
          <p:nvSpPr>
            <p:cNvPr id="31" name="textruta 30">
              <a:extLst>
                <a:ext uri="{FF2B5EF4-FFF2-40B4-BE49-F238E27FC236}">
                  <a16:creationId xmlns:a16="http://schemas.microsoft.com/office/drawing/2014/main" id="{859C94D4-5760-1F05-1FFE-67DC493151A6}"/>
                </a:ext>
              </a:extLst>
            </p:cNvPr>
            <p:cNvSpPr txBox="1"/>
            <p:nvPr/>
          </p:nvSpPr>
          <p:spPr>
            <a:xfrm>
              <a:off x="7904712" y="5302103"/>
              <a:ext cx="1490897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1" i="0" u="none" strike="noStrike" kern="1200" cap="none" spc="0" normalizeH="0" baseline="0" noProof="0">
                  <a:ln>
                    <a:noFill/>
                  </a:ln>
                  <a:solidFill>
                    <a:srgbClr val="002D5A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4:FÖRSLAG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Du får förslag på resa</a:t>
              </a:r>
            </a:p>
          </p:txBody>
        </p:sp>
      </p:grpSp>
      <p:grpSp>
        <p:nvGrpSpPr>
          <p:cNvPr id="38" name="Grupp 37">
            <a:extLst>
              <a:ext uri="{FF2B5EF4-FFF2-40B4-BE49-F238E27FC236}">
                <a16:creationId xmlns:a16="http://schemas.microsoft.com/office/drawing/2014/main" id="{69C198CC-996C-7017-22B0-9DB9821495F5}"/>
              </a:ext>
            </a:extLst>
          </p:cNvPr>
          <p:cNvGrpSpPr/>
          <p:nvPr/>
        </p:nvGrpSpPr>
        <p:grpSpPr>
          <a:xfrm>
            <a:off x="9486758" y="1578657"/>
            <a:ext cx="1606452" cy="4413318"/>
            <a:chOff x="9743933" y="1521507"/>
            <a:chExt cx="1606452" cy="4413318"/>
          </a:xfrm>
        </p:grpSpPr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021F9FCE-75F6-1F86-03B3-25ADEA2C3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43933" y="1521507"/>
              <a:ext cx="1606452" cy="3482691"/>
            </a:xfrm>
            <a:prstGeom prst="rect">
              <a:avLst/>
            </a:prstGeom>
          </p:spPr>
        </p:pic>
        <p:sp>
          <p:nvSpPr>
            <p:cNvPr id="33" name="textruta 32">
              <a:extLst>
                <a:ext uri="{FF2B5EF4-FFF2-40B4-BE49-F238E27FC236}">
                  <a16:creationId xmlns:a16="http://schemas.microsoft.com/office/drawing/2014/main" id="{C3A0606B-5B0B-B082-A7FE-9A5313D61A60}"/>
                </a:ext>
              </a:extLst>
            </p:cNvPr>
            <p:cNvSpPr txBox="1"/>
            <p:nvPr/>
          </p:nvSpPr>
          <p:spPr>
            <a:xfrm>
              <a:off x="9743933" y="5242328"/>
              <a:ext cx="1490897" cy="6924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1" i="0" u="none" strike="noStrike" kern="1200" cap="none" spc="0" normalizeH="0" baseline="0" noProof="0">
                  <a:ln>
                    <a:noFill/>
                  </a:ln>
                  <a:solidFill>
                    <a:srgbClr val="002D5A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5: BEKRÄFTELSE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5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/>
                  <a:ea typeface="+mn-ea"/>
                  <a:cs typeface="Arial" panose="020B0604020202020204" pitchFamily="34" charset="0"/>
                </a:rPr>
                <a:t>Bekräftelse på din bokade resa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10658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1F9C3-3D24-4CB1-A6E9-3F26A8CD6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cell data - do not delete" hidden="1">
            <a:extLst>
              <a:ext uri="{FF2B5EF4-FFF2-40B4-BE49-F238E27FC236}">
                <a16:creationId xmlns:a16="http://schemas.microsoft.com/office/drawing/2014/main" id="{E701EE94-0039-25C5-0109-0B041BC6843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73" imgH="473" progId="TCLayout.ActiveDocument.1">
                  <p:embed/>
                </p:oleObj>
              </mc:Choice>
              <mc:Fallback>
                <p:oleObj name="thinkcell Slide" r:id="rId3" imgW="473" imgH="473" progId="TCLayout.ActiveDocument.1">
                  <p:embed/>
                  <p:pic>
                    <p:nvPicPr>
                      <p:cNvPr id="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E7BCBC39-E5AC-1F97-2101-AC36E18EF5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3" name="Title 1">
            <a:extLst>
              <a:ext uri="{FF2B5EF4-FFF2-40B4-BE49-F238E27FC236}">
                <a16:creationId xmlns:a16="http://schemas.microsoft.com/office/drawing/2014/main" id="{A6E67AD9-9F84-D183-09DF-9D49E266C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0" y="252000"/>
            <a:ext cx="10861200" cy="813600"/>
          </a:xfrm>
        </p:spPr>
        <p:txBody>
          <a:bodyPr vert="horz" rIns="0"/>
          <a:lstStyle/>
          <a:p>
            <a:r>
              <a:rPr lang="sv-SE" noProof="0" dirty="0"/>
              <a:t>Inloggning med </a:t>
            </a:r>
            <a:r>
              <a:rPr lang="sv-SE" noProof="0" dirty="0" err="1"/>
              <a:t>BankID</a:t>
            </a:r>
            <a:endParaRPr lang="sv-SE" noProof="0" dirty="0"/>
          </a:p>
        </p:txBody>
      </p:sp>
      <p:sp>
        <p:nvSpPr>
          <p:cNvPr id="4105" name="Content Placeholder 2">
            <a:extLst>
              <a:ext uri="{FF2B5EF4-FFF2-40B4-BE49-F238E27FC236}">
                <a16:creationId xmlns:a16="http://schemas.microsoft.com/office/drawing/2014/main" id="{342054D8-2BFB-8893-72AE-3B6718F44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000" y="1376362"/>
            <a:ext cx="5181600" cy="4942800"/>
          </a:xfrm>
        </p:spPr>
        <p:txBody>
          <a:bodyPr/>
          <a:lstStyle/>
          <a:p>
            <a:endParaRPr lang="sv-SE" dirty="0"/>
          </a:p>
          <a:p>
            <a:r>
              <a:rPr lang="sv-SE" dirty="0"/>
              <a:t>Från lördag 3 oktober loggar man in med </a:t>
            </a:r>
            <a:r>
              <a:rPr lang="sv-SE" dirty="0" err="1"/>
              <a:t>BankID</a:t>
            </a:r>
            <a:endParaRPr lang="sv-SE" dirty="0"/>
          </a:p>
          <a:p>
            <a:r>
              <a:rPr lang="sv-SE" dirty="0"/>
              <a:t>Saknar du </a:t>
            </a:r>
            <a:r>
              <a:rPr lang="sv-SE" dirty="0" err="1"/>
              <a:t>BankID</a:t>
            </a:r>
            <a:r>
              <a:rPr lang="sv-SE" dirty="0"/>
              <a:t> eller behöver du hjälp, kontakta SL Kundtjänst 08-600 10 00</a:t>
            </a:r>
          </a:p>
          <a:p>
            <a:r>
              <a:rPr lang="sv-SE" noProof="0" dirty="0"/>
              <a:t>Uppdaterad information finns </a:t>
            </a:r>
            <a:r>
              <a:rPr lang="sv-SE" dirty="0"/>
              <a:t>på sl.se/boka-resa</a:t>
            </a:r>
          </a:p>
          <a:p>
            <a:endParaRPr lang="sv-SE" noProof="0" dirty="0"/>
          </a:p>
        </p:txBody>
      </p:sp>
      <p:pic>
        <p:nvPicPr>
          <p:cNvPr id="4098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47FCBFE-EE7B-0C15-78F0-27CCD1D9C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93377" y="1376362"/>
            <a:ext cx="2286045" cy="49428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460836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B4545-92E4-6723-C9F9-EC36E012B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19C526-5B80-6918-CB23-DE7FCAA6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SL Kundtjänst</a:t>
            </a:r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51EB8160-5F8C-C0C2-73DA-F5EFC9C31A7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A7D3E2-76B3-4A2F-B058-E04AD48DAD3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3CC8A1-2B25-49D0-A6BF-C452C2CE5D2B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4C6F4B8-3AE8-1B41-8854-6A467C98C3A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F89D900-DCA3-5051-086D-61F75DE19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/>
              <a:t>Ring: </a:t>
            </a:r>
            <a:r>
              <a:rPr lang="sv-SE" b="1"/>
              <a:t>08-600 10 00</a:t>
            </a:r>
            <a:endParaRPr lang="sv-SE"/>
          </a:p>
          <a:p>
            <a:pPr marL="0" indent="0">
              <a:buNone/>
            </a:pPr>
            <a:r>
              <a:rPr lang="sv-SE"/>
              <a:t>”Hej!</a:t>
            </a:r>
            <a:br>
              <a:rPr lang="sv-SE"/>
            </a:br>
            <a:r>
              <a:rPr lang="sv-SE"/>
              <a:t>Jag vill boka en resa med 968 SL Boka resa.</a:t>
            </a:r>
            <a:br>
              <a:rPr lang="sv-SE"/>
            </a:br>
            <a:r>
              <a:rPr lang="sv-SE"/>
              <a:t>Jag vill kliva på vid XX och släppas av vid XX och vara framme senast kl. 14.15.</a:t>
            </a:r>
            <a:br>
              <a:rPr lang="sv-SE"/>
            </a:br>
            <a:br>
              <a:rPr lang="sv-SE"/>
            </a:br>
            <a:r>
              <a:rPr lang="sv-SE"/>
              <a:t>”Tack, då lägger jag in din bokning här. Du får ett sms ca en timme innan din resa med din exakta upphämtningstid.”</a:t>
            </a:r>
          </a:p>
        </p:txBody>
      </p:sp>
      <p:pic>
        <p:nvPicPr>
          <p:cNvPr id="15" name="Platshållare för bild 14">
            <a:extLst>
              <a:ext uri="{FF2B5EF4-FFF2-40B4-BE49-F238E27FC236}">
                <a16:creationId xmlns:a16="http://schemas.microsoft.com/office/drawing/2014/main" id="{ACB01BDA-FB06-7FCC-1187-BF068C96698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75388" y="287343"/>
            <a:ext cx="5581650" cy="5589582"/>
          </a:xfrm>
          <a:custGeom>
            <a:avLst/>
            <a:gdLst>
              <a:gd name="connsiteX0" fmla="*/ 0 w 5581650"/>
              <a:gd name="connsiteY0" fmla="*/ 0 h 5589582"/>
              <a:gd name="connsiteX1" fmla="*/ 5581650 w 5581650"/>
              <a:gd name="connsiteY1" fmla="*/ 0 h 5589582"/>
              <a:gd name="connsiteX2" fmla="*/ 5581650 w 5581650"/>
              <a:gd name="connsiteY2" fmla="*/ 5589582 h 5589582"/>
              <a:gd name="connsiteX3" fmla="*/ 1793837 w 5581650"/>
              <a:gd name="connsiteY3" fmla="*/ 5589582 h 5589582"/>
              <a:gd name="connsiteX4" fmla="*/ 1610472 w 5581650"/>
              <a:gd name="connsiteY4" fmla="*/ 5580323 h 5589582"/>
              <a:gd name="connsiteX5" fmla="*/ 9261 w 5581650"/>
              <a:gd name="connsiteY5" fmla="*/ 3979112 h 5589582"/>
              <a:gd name="connsiteX6" fmla="*/ 0 w 5581650"/>
              <a:gd name="connsiteY6" fmla="*/ 3795708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81650" h="5589582">
                <a:moveTo>
                  <a:pt x="0" y="0"/>
                </a:moveTo>
                <a:lnTo>
                  <a:pt x="5581650" y="0"/>
                </a:lnTo>
                <a:lnTo>
                  <a:pt x="5581650" y="5589582"/>
                </a:lnTo>
                <a:lnTo>
                  <a:pt x="1793837" y="5589582"/>
                </a:lnTo>
                <a:lnTo>
                  <a:pt x="1610472" y="5580323"/>
                </a:lnTo>
                <a:cubicBezTo>
                  <a:pt x="766199" y="5494582"/>
                  <a:pt x="95002" y="4823385"/>
                  <a:pt x="9261" y="3979112"/>
                </a:cubicBezTo>
                <a:lnTo>
                  <a:pt x="0" y="3795708"/>
                </a:lnTo>
                <a:close/>
              </a:path>
            </a:pathLst>
          </a:custGeom>
          <a:solidFill>
            <a:srgbClr val="646E72"/>
          </a:solidFill>
        </p:spPr>
      </p:pic>
    </p:spTree>
    <p:extLst>
      <p:ext uri="{BB962C8B-B14F-4D97-AF65-F5344CB8AC3E}">
        <p14:creationId xmlns:p14="http://schemas.microsoft.com/office/powerpoint/2010/main" val="539589941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cell data - do not delete" hidden="1">
            <a:extLst>
              <a:ext uri="{FF2B5EF4-FFF2-40B4-BE49-F238E27FC236}">
                <a16:creationId xmlns:a16="http://schemas.microsoft.com/office/drawing/2014/main" id="{C6C116F1-C787-A58C-B422-969119346FA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73" imgH="473" progId="TCLayout.ActiveDocument.1">
                  <p:embed/>
                </p:oleObj>
              </mc:Choice>
              <mc:Fallback>
                <p:oleObj name="thinkcell Slide" r:id="rId3" imgW="473" imgH="473" progId="TCLayout.ActiveDocument.1">
                  <p:embed/>
                  <p:pic>
                    <p:nvPicPr>
                      <p:cNvPr id="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C6C116F1-C787-A58C-B422-969119346F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231A4745-36CC-CCA2-27A9-115BECFB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0" y="252000"/>
            <a:ext cx="10861200" cy="813600"/>
          </a:xfrm>
        </p:spPr>
        <p:txBody>
          <a:bodyPr vert="horz" rIns="0"/>
          <a:lstStyle/>
          <a:p>
            <a:r>
              <a:rPr lang="en-US"/>
              <a:t>Antal </a:t>
            </a:r>
            <a:r>
              <a:rPr lang="en-US" err="1"/>
              <a:t>resenärer</a:t>
            </a:r>
            <a:r>
              <a:rPr lang="en-US"/>
              <a:t> sedan </a:t>
            </a:r>
            <a:r>
              <a:rPr lang="en-US" err="1"/>
              <a:t>lansering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1FF5C4-73B7-E875-209C-49BB7B923B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6000" y="1376362"/>
            <a:ext cx="5430000" cy="4942800"/>
          </a:xfrm>
        </p:spPr>
        <p:txBody>
          <a:bodyPr/>
          <a:lstStyle/>
          <a:p>
            <a:r>
              <a:rPr lang="sv-SE" noProof="0" dirty="0"/>
              <a:t>Totalt antal resenärer: 199</a:t>
            </a:r>
          </a:p>
          <a:p>
            <a:r>
              <a:rPr lang="sv-SE" noProof="0" dirty="0"/>
              <a:t>Genomsnittligt antal resenärer per dag: 9,95 </a:t>
            </a:r>
          </a:p>
          <a:p>
            <a:r>
              <a:rPr lang="sv-SE" noProof="0" dirty="0"/>
              <a:t>Genomsnittligt antal resenärer per vecka:</a:t>
            </a:r>
          </a:p>
          <a:p>
            <a:pPr lvl="1"/>
            <a:r>
              <a:rPr lang="sv-SE" noProof="0" dirty="0"/>
              <a:t>Vecka 36: 11,4</a:t>
            </a:r>
          </a:p>
          <a:p>
            <a:pPr lvl="1"/>
            <a:r>
              <a:rPr lang="sv-SE" noProof="0" dirty="0"/>
              <a:t>Vecka 37: 11,6</a:t>
            </a:r>
          </a:p>
          <a:p>
            <a:pPr lvl="1"/>
            <a:r>
              <a:rPr lang="sv-SE" noProof="0" dirty="0"/>
              <a:t>Vecka 38: 7,6</a:t>
            </a:r>
          </a:p>
          <a:p>
            <a:pPr lvl="1"/>
            <a:r>
              <a:rPr lang="sv-SE" dirty="0"/>
              <a:t>Vecka 39: 10,4</a:t>
            </a:r>
            <a:endParaRPr lang="sv-SE" noProof="0" dirty="0"/>
          </a:p>
          <a:p>
            <a:pPr marL="0" indent="0">
              <a:buNone/>
            </a:pPr>
            <a:endParaRPr lang="sv-SE" b="1" dirty="0"/>
          </a:p>
          <a:p>
            <a:pPr marL="0" indent="0">
              <a:buNone/>
            </a:pPr>
            <a:r>
              <a:rPr lang="sv-SE" b="1" dirty="0"/>
              <a:t>Resenärsnöjdhet:</a:t>
            </a:r>
          </a:p>
          <a:p>
            <a:r>
              <a:rPr lang="sv-SE" dirty="0"/>
              <a:t>99,5% punktlighet vid upphämtning</a:t>
            </a:r>
          </a:p>
          <a:p>
            <a:r>
              <a:rPr lang="sv-SE" dirty="0"/>
              <a:t>100% Punktlighet vid avlämning</a:t>
            </a:r>
          </a:p>
          <a:p>
            <a:r>
              <a:rPr lang="sv-SE" dirty="0"/>
              <a:t>4,9/5 i betyg (24% bokningar med betyg)</a:t>
            </a:r>
          </a:p>
          <a:p>
            <a:endParaRPr lang="sv-SE" noProof="0" dirty="0"/>
          </a:p>
          <a:p>
            <a:endParaRPr lang="sv-SE" noProof="0" dirty="0"/>
          </a:p>
          <a:p>
            <a:endParaRPr lang="sv-SE" noProof="0" dirty="0"/>
          </a:p>
          <a:p>
            <a:pPr lvl="1"/>
            <a:endParaRPr lang="sv-SE" noProof="0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DA2D7A4-1EB3-C244-462F-C9DCD3539F58}"/>
              </a:ext>
            </a:extLst>
          </p:cNvPr>
          <p:cNvGraphicFramePr>
            <a:graphicFrameLocks/>
          </p:cNvGraphicFramePr>
          <p:nvPr/>
        </p:nvGraphicFramePr>
        <p:xfrm>
          <a:off x="6343135" y="714375"/>
          <a:ext cx="5430000" cy="5604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73490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512945-BEBB-4FF9-BF29-C27A0985B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Mest populära upphämtningshållplatser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98F46EF-887F-4BA2-F653-AAFB388BF961}"/>
              </a:ext>
            </a:extLst>
          </p:cNvPr>
          <p:cNvGraphicFramePr>
            <a:graphicFrameLocks noGrp="1"/>
          </p:cNvGraphicFramePr>
          <p:nvPr/>
        </p:nvGraphicFramePr>
        <p:xfrm>
          <a:off x="666000" y="1547272"/>
          <a:ext cx="10529222" cy="4023360"/>
        </p:xfrm>
        <a:graphic>
          <a:graphicData uri="http://schemas.openxmlformats.org/drawingml/2006/table">
            <a:tbl>
              <a:tblPr/>
              <a:tblGrid>
                <a:gridCol w="5709362">
                  <a:extLst>
                    <a:ext uri="{9D8B030D-6E8A-4147-A177-3AD203B41FA5}">
                      <a16:colId xmlns:a16="http://schemas.microsoft.com/office/drawing/2014/main" val="384894787"/>
                    </a:ext>
                  </a:extLst>
                </a:gridCol>
                <a:gridCol w="2068609">
                  <a:extLst>
                    <a:ext uri="{9D8B030D-6E8A-4147-A177-3AD203B41FA5}">
                      <a16:colId xmlns:a16="http://schemas.microsoft.com/office/drawing/2014/main" val="1046011717"/>
                    </a:ext>
                  </a:extLst>
                </a:gridCol>
                <a:gridCol w="2751251">
                  <a:extLst>
                    <a:ext uri="{9D8B030D-6E8A-4147-A177-3AD203B41FA5}">
                      <a16:colId xmlns:a16="http://schemas.microsoft.com/office/drawing/2014/main" val="322034712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Upphämtningsplats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Antal resenärer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Varav rullstol/rullator osv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7513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Solskiftesbadet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8976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Slussbrovägen övre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7566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Attendo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vårdbo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Åkersberga på Österskärsvägen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00752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Enebacken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4355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Långhundravägen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8484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Slussbrovägen nedre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249871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centrum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36991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station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27635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Solhälla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41724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Generalsvägen/Allévägen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41804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Golfklubb (virtuell) utan trottoar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27273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Sörabadet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00678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Storvreten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05193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Stockholm Norr </a:t>
                      </a:r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Fysio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och Gym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6473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Sjöfågelvägen/Ådavägen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6405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1182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CFBBFD-6AF0-27F0-28C7-202868E0E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Mest populära destinationshållplatser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5CDD77C-7AC1-EFAC-FC0E-4C64FAE21B6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65999" y="1443474"/>
          <a:ext cx="10714574" cy="4526280"/>
        </p:xfrm>
        <a:graphic>
          <a:graphicData uri="http://schemas.openxmlformats.org/drawingml/2006/table">
            <a:tbl>
              <a:tblPr/>
              <a:tblGrid>
                <a:gridCol w="5809867">
                  <a:extLst>
                    <a:ext uri="{9D8B030D-6E8A-4147-A177-3AD203B41FA5}">
                      <a16:colId xmlns:a16="http://schemas.microsoft.com/office/drawing/2014/main" val="2959185764"/>
                    </a:ext>
                  </a:extLst>
                </a:gridCol>
                <a:gridCol w="2105025">
                  <a:extLst>
                    <a:ext uri="{9D8B030D-6E8A-4147-A177-3AD203B41FA5}">
                      <a16:colId xmlns:a16="http://schemas.microsoft.com/office/drawing/2014/main" val="847464053"/>
                    </a:ext>
                  </a:extLst>
                </a:gridCol>
                <a:gridCol w="2799682">
                  <a:extLst>
                    <a:ext uri="{9D8B030D-6E8A-4147-A177-3AD203B41FA5}">
                      <a16:colId xmlns:a16="http://schemas.microsoft.com/office/drawing/2014/main" val="1711366624"/>
                    </a:ext>
                  </a:extLst>
                </a:gridCol>
              </a:tblGrid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Avlämningsplats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Antal resenärer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Varav rullstol/rullator osv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931795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station, läge K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95B3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5147493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Långhundravägen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5443510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Enebacken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8250014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Slussbrovägen övre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4306098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Attendo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vårdbo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Åkersberga på Österskärsvägen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601293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centrum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956661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Slussbrovägen nedre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5569862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Generalsvägen/Allévägen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48752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Stockholm Norr </a:t>
                      </a:r>
                      <a:r>
                        <a:rPr lang="sv-SE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Fysio</a:t>
                      </a:r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och Gym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4795736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Åkersberga Golfklubb (virtuell) utan trottoar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4984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Pilstugetorget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4522259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Stora Säby Gård / Åkersberga växtförsäljning (virtuell)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269996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Korsgärdesvägen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028640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Åkerstorp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603269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Rallaren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3237046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Solhälla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5384527"/>
                  </a:ext>
                </a:extLst>
              </a:tr>
              <a:tr h="214086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Margretelundsskolan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686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891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A33C0-4E18-5024-F623-C4882DC4F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A0013AAA-E4BB-E70A-D78C-E6E75C904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>
                <a:solidFill>
                  <a:srgbClr val="002D5A"/>
                </a:solidFill>
              </a:rPr>
              <a:t>TACK</a:t>
            </a:r>
          </a:p>
        </p:txBody>
      </p:sp>
      <p:sp>
        <p:nvSpPr>
          <p:cNvPr id="10" name="Underrubrik 9">
            <a:extLst>
              <a:ext uri="{FF2B5EF4-FFF2-40B4-BE49-F238E27FC236}">
                <a16:creationId xmlns:a16="http://schemas.microsoft.com/office/drawing/2014/main" id="{1D3D07EC-7AE0-8854-F25F-62B305BCAD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sz="2800">
                <a:solidFill>
                  <a:srgbClr val="002D5A"/>
                </a:solidFill>
              </a:rPr>
              <a:t>Trevlig SL Boka resa! 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02FDB96-4336-0105-11A8-8FAD40EA368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1E2F0FE-5747-3ED4-4C06-A3FD2209528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5866AF-E43F-44DC-B0B5-E2BDB6F286C9}" type="datetime1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2026-09-29</a:t>
            </a:fld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670860-E170-B628-995D-F0F20ABCA35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Trafikförvaltningen</a:t>
            </a:r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FDA04828-0FA1-EBEB-EABB-0F317FAB10BF}"/>
              </a:ext>
            </a:extLst>
          </p:cNvPr>
          <p:cNvSpPr/>
          <p:nvPr/>
        </p:nvSpPr>
        <p:spPr>
          <a:xfrm>
            <a:off x="10016777" y="2560423"/>
            <a:ext cx="1386348" cy="131977"/>
          </a:xfrm>
          <a:prstGeom prst="rect">
            <a:avLst/>
          </a:prstGeom>
          <a:solidFill>
            <a:srgbClr val="00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5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2EF7F172-6A54-D65C-6CA0-6D14FB606A9E}"/>
              </a:ext>
            </a:extLst>
          </p:cNvPr>
          <p:cNvSpPr/>
          <p:nvPr/>
        </p:nvSpPr>
        <p:spPr>
          <a:xfrm>
            <a:off x="10088880" y="2692400"/>
            <a:ext cx="1314245" cy="131977"/>
          </a:xfrm>
          <a:prstGeom prst="rect">
            <a:avLst/>
          </a:prstGeom>
          <a:solidFill>
            <a:srgbClr val="023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5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latshållare för bild 13">
            <a:extLst>
              <a:ext uri="{FF2B5EF4-FFF2-40B4-BE49-F238E27FC236}">
                <a16:creationId xmlns:a16="http://schemas.microsoft.com/office/drawing/2014/main" id="{AFAE09DD-F742-5F96-6401-B8AB93D42C3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custGeom>
            <a:avLst/>
            <a:gdLst>
              <a:gd name="connsiteX0" fmla="*/ 0 w 5561013"/>
              <a:gd name="connsiteY0" fmla="*/ 0 h 5589582"/>
              <a:gd name="connsiteX1" fmla="*/ 5561013 w 5561013"/>
              <a:gd name="connsiteY1" fmla="*/ 0 h 5589582"/>
              <a:gd name="connsiteX2" fmla="*/ 5561013 w 5561013"/>
              <a:gd name="connsiteY2" fmla="*/ 5589582 h 5589582"/>
              <a:gd name="connsiteX3" fmla="*/ 1773200 w 5561013"/>
              <a:gd name="connsiteY3" fmla="*/ 5589582 h 5589582"/>
              <a:gd name="connsiteX4" fmla="*/ 1589835 w 5561013"/>
              <a:gd name="connsiteY4" fmla="*/ 5580323 h 5589582"/>
              <a:gd name="connsiteX5" fmla="*/ 15808 w 5561013"/>
              <a:gd name="connsiteY5" fmla="*/ 4157228 h 5589582"/>
              <a:gd name="connsiteX6" fmla="*/ 0 w 5561013"/>
              <a:gd name="connsiteY6" fmla="*/ 4053651 h 5589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61013" h="5589582">
                <a:moveTo>
                  <a:pt x="0" y="0"/>
                </a:moveTo>
                <a:lnTo>
                  <a:pt x="5561013" y="0"/>
                </a:lnTo>
                <a:lnTo>
                  <a:pt x="5561013" y="5589582"/>
                </a:lnTo>
                <a:lnTo>
                  <a:pt x="1773200" y="5589582"/>
                </a:lnTo>
                <a:lnTo>
                  <a:pt x="1589835" y="5580323"/>
                </a:lnTo>
                <a:cubicBezTo>
                  <a:pt x="805868" y="5500707"/>
                  <a:pt x="171133" y="4916283"/>
                  <a:pt x="15808" y="4157228"/>
                </a:cubicBezTo>
                <a:lnTo>
                  <a:pt x="0" y="4053651"/>
                </a:lnTo>
                <a:close/>
              </a:path>
            </a:pathLst>
          </a:custGeom>
          <a:solidFill>
            <a:srgbClr val="646E72"/>
          </a:solidFill>
        </p:spPr>
      </p:pic>
    </p:spTree>
    <p:extLst>
      <p:ext uri="{BB962C8B-B14F-4D97-AF65-F5344CB8AC3E}">
        <p14:creationId xmlns:p14="http://schemas.microsoft.com/office/powerpoint/2010/main" val="2547254429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G_LANGUAGETEXTBOX" val="Sv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gion Stockholm">
  <a:themeElements>
    <a:clrScheme name="Anpassat 1">
      <a:dk1>
        <a:sysClr val="windowText" lastClr="000000"/>
      </a:dk1>
      <a:lt1>
        <a:sysClr val="window" lastClr="FFFFFF"/>
      </a:lt1>
      <a:dk2>
        <a:srgbClr val="404040"/>
      </a:dk2>
      <a:lt2>
        <a:srgbClr val="F8F7F6"/>
      </a:lt2>
      <a:accent1>
        <a:srgbClr val="155281"/>
      </a:accent1>
      <a:accent2>
        <a:srgbClr val="590A22"/>
      </a:accent2>
      <a:accent3>
        <a:srgbClr val="90C354"/>
      </a:accent3>
      <a:accent4>
        <a:srgbClr val="6C993C"/>
      </a:accent4>
      <a:accent5>
        <a:srgbClr val="9C2246"/>
      </a:accent5>
      <a:accent6>
        <a:srgbClr val="DB862D"/>
      </a:accent6>
      <a:hlink>
        <a:srgbClr val="00AEEF"/>
      </a:hlink>
      <a:folHlink>
        <a:srgbClr val="00538F"/>
      </a:folHlink>
    </a:clrScheme>
    <a:fontScheme name="Region Stockholm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bIns="108000" rtlCol="0" anchor="ctr"/>
      <a:lstStyle>
        <a:defPPr algn="ctr">
          <a:defRPr sz="15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500" dirty="0" err="1">
            <a:cs typeface="Arial" panose="020B0604020202020204" pitchFamily="34" charset="0"/>
          </a:defRPr>
        </a:defPPr>
      </a:lstStyle>
    </a:txDef>
  </a:objectDefaults>
  <a:extraClrSchemeLst/>
  <a:custClrLst>
    <a:custClr name="Blå 1">
      <a:srgbClr val="002D5A"/>
    </a:custClr>
    <a:custClr name="Blå 2">
      <a:srgbClr val="00538F"/>
    </a:custClr>
    <a:custClr name="Blå 3">
      <a:srgbClr val="00AEEF"/>
    </a:custClr>
    <a:custClr name="Grå">
      <a:srgbClr val="646E72"/>
    </a:custClr>
    <a:custClr name="Ljusblå">
      <a:srgbClr val="89D4FA"/>
    </a:custClr>
    <a:custClr name="Vitblå">
      <a:srgbClr val="E7F3F9"/>
    </a:custClr>
  </a:custClrLst>
  <a:extLst>
    <a:ext uri="{05A4C25C-085E-4340-85A3-A5531E510DB2}">
      <thm15:themeFamily xmlns:thm15="http://schemas.microsoft.com/office/thememl/2012/main" name="TF-presentationcc.potx" id="{6FB1CEC8-96E6-4A48-B7D8-00D44CAAE16E}" vid="{9007BD2D-B1A0-4C39-8C77-66FF672D4B38}"/>
    </a:ext>
  </a:extLst>
</a:theme>
</file>

<file path=ppt/theme/theme2.xml><?xml version="1.0" encoding="utf-8"?>
<a:theme xmlns:a="http://schemas.openxmlformats.org/drawingml/2006/main" name="Transdev">
  <a:themeElements>
    <a:clrScheme name="Transdev">
      <a:dk1>
        <a:sysClr val="windowText" lastClr="000000"/>
      </a:dk1>
      <a:lt1>
        <a:srgbClr val="FFFFFF"/>
      </a:lt1>
      <a:dk2>
        <a:srgbClr val="A2CAB8"/>
      </a:dk2>
      <a:lt2>
        <a:srgbClr val="1E1E1E"/>
      </a:lt2>
      <a:accent1>
        <a:srgbClr val="920024"/>
      </a:accent1>
      <a:accent2>
        <a:srgbClr val="FF0000"/>
      </a:accent2>
      <a:accent3>
        <a:srgbClr val="FF7841"/>
      </a:accent3>
      <a:accent4>
        <a:srgbClr val="F2B999"/>
      </a:accent4>
      <a:accent5>
        <a:srgbClr val="3C0C44"/>
      </a:accent5>
      <a:accent6>
        <a:srgbClr val="3391AA"/>
      </a:accent6>
      <a:hlink>
        <a:srgbClr val="1E1E1E"/>
      </a:hlink>
      <a:folHlink>
        <a:srgbClr val="1E1E1E"/>
      </a:folHlink>
    </a:clrScheme>
    <a:fontScheme name="Transdev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ransdev.potx" id="{1E927888-83E3-4799-B8E6-E781BD900B40}" vid="{0070171D-AB7A-424E-9B36-67DD8F4DBE13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930</Words>
  <Application>Microsoft Office PowerPoint</Application>
  <PresentationFormat>Bredbild</PresentationFormat>
  <Paragraphs>255</Paragraphs>
  <Slides>16</Slides>
  <Notes>5</Notes>
  <HiddenSlides>0</HiddenSlides>
  <MMClips>0</MMClips>
  <ScaleCrop>false</ScaleCrop>
  <HeadingPairs>
    <vt:vector size="8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Verdana</vt:lpstr>
      <vt:lpstr>Region Stockholm</vt:lpstr>
      <vt:lpstr>Transdev</vt:lpstr>
      <vt:lpstr>thinkcell Slide</vt:lpstr>
      <vt:lpstr>SL  Boka resa</vt:lpstr>
      <vt:lpstr>Agenda</vt:lpstr>
      <vt:lpstr>Vad är SL Boka resa?</vt:lpstr>
      <vt:lpstr>Vad blir skillnaden och vad är som vanligt?</vt:lpstr>
      <vt:lpstr>Hållplatser</vt:lpstr>
      <vt:lpstr>Boka din resa </vt:lpstr>
      <vt:lpstr>Bokningsvillkor</vt:lpstr>
      <vt:lpstr>På webben</vt:lpstr>
      <vt:lpstr>I appen</vt:lpstr>
      <vt:lpstr>SL Boka resa steg för steg</vt:lpstr>
      <vt:lpstr>Inloggning med BankID</vt:lpstr>
      <vt:lpstr>SL Kundtjänst</vt:lpstr>
      <vt:lpstr>Antal resenärer sedan lansering</vt:lpstr>
      <vt:lpstr>Mest populära upphämtningshållplatser</vt:lpstr>
      <vt:lpstr>Mest populära destinationshållplatser</vt:lpstr>
      <vt:lpstr>TACK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Giannias Isabella</dc:creator>
  <cp:lastModifiedBy>Giannias Isabella</cp:lastModifiedBy>
  <cp:revision>2</cp:revision>
  <dcterms:created xsi:type="dcterms:W3CDTF">2026-09-29T07:49:45Z</dcterms:created>
  <dcterms:modified xsi:type="dcterms:W3CDTF">2026-09-29T09:33:11Z</dcterms:modified>
</cp:coreProperties>
</file>